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99" r:id="rId3"/>
    <p:sldId id="361" r:id="rId4"/>
    <p:sldId id="362" r:id="rId5"/>
    <p:sldId id="301" r:id="rId6"/>
    <p:sldId id="327" r:id="rId7"/>
    <p:sldId id="360" r:id="rId8"/>
    <p:sldId id="357" r:id="rId9"/>
    <p:sldId id="358" r:id="rId10"/>
    <p:sldId id="359" r:id="rId11"/>
    <p:sldId id="324" r:id="rId12"/>
    <p:sldId id="326" r:id="rId13"/>
    <p:sldId id="325" r:id="rId14"/>
    <p:sldId id="302" r:id="rId15"/>
    <p:sldId id="329" r:id="rId16"/>
    <p:sldId id="330" r:id="rId17"/>
    <p:sldId id="363" r:id="rId18"/>
    <p:sldId id="303" r:id="rId19"/>
    <p:sldId id="334" r:id="rId20"/>
    <p:sldId id="333" r:id="rId21"/>
    <p:sldId id="306" r:id="rId22"/>
    <p:sldId id="335" r:id="rId23"/>
    <p:sldId id="304" r:id="rId24"/>
    <p:sldId id="307" r:id="rId25"/>
    <p:sldId id="337" r:id="rId26"/>
    <p:sldId id="338" r:id="rId27"/>
    <p:sldId id="336" r:id="rId28"/>
    <p:sldId id="308" r:id="rId29"/>
    <p:sldId id="364" r:id="rId30"/>
    <p:sldId id="332" r:id="rId31"/>
    <p:sldId id="305" r:id="rId32"/>
    <p:sldId id="340" r:id="rId33"/>
    <p:sldId id="341" r:id="rId34"/>
    <p:sldId id="342" r:id="rId35"/>
    <p:sldId id="343" r:id="rId36"/>
    <p:sldId id="344" r:id="rId37"/>
    <p:sldId id="345" r:id="rId38"/>
    <p:sldId id="309" r:id="rId39"/>
    <p:sldId id="310" r:id="rId40"/>
    <p:sldId id="311" r:id="rId41"/>
    <p:sldId id="312" r:id="rId42"/>
    <p:sldId id="347" r:id="rId43"/>
    <p:sldId id="313" r:id="rId44"/>
    <p:sldId id="314" r:id="rId45"/>
    <p:sldId id="348" r:id="rId46"/>
    <p:sldId id="349" r:id="rId47"/>
    <p:sldId id="350" r:id="rId48"/>
    <p:sldId id="26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839" autoAdjust="0"/>
  </p:normalViewPr>
  <p:slideViewPr>
    <p:cSldViewPr snapToGrid="0">
      <p:cViewPr varScale="1">
        <p:scale>
          <a:sx n="93" d="100"/>
          <a:sy n="93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12:04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12:04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12:04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12:04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12:04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12:04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12:04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12:04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12:04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12:04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12:04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Raszterműveletek, raszter-vektor konverzió 1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noProof="0" dirty="0"/>
              <a:t>Raszterműveletek, raszter-vektor konverzió 1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Térinformatika az energiatervezésben</a:t>
            </a:r>
          </a:p>
          <a:p>
            <a:r>
              <a:rPr lang="hu-HU" noProof="0"/>
              <a:t>2026.02.10</a:t>
            </a:r>
            <a:r>
              <a:rPr lang="hu-HU" noProof="0" dirty="0"/>
              <a:t>.</a:t>
            </a:r>
          </a:p>
          <a:p>
            <a:r>
              <a:rPr lang="hu-HU" noProof="0" dirty="0" err="1"/>
              <a:t>Bede-Fazekas</a:t>
            </a:r>
            <a:r>
              <a:rPr lang="hu-HU" noProof="0" dirty="0"/>
              <a:t> 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35B2FA-EEA5-C7F5-1047-44B78433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 adatmodell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008695-BBF9-BC0A-B14C-6E5691F1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045958" cy="4754563"/>
          </a:xfrm>
        </p:spPr>
        <p:txBody>
          <a:bodyPr/>
          <a:lstStyle/>
          <a:p>
            <a:r>
              <a:rPr lang="hu-HU" altLang="hu-HU" sz="2400" dirty="0"/>
              <a:t>egyrétegű </a:t>
            </a:r>
            <a:r>
              <a:rPr lang="hu-HU" altLang="hu-HU" sz="2400" dirty="0" err="1"/>
              <a:t>vs</a:t>
            </a:r>
            <a:r>
              <a:rPr lang="hu-HU" altLang="hu-HU" sz="2400" dirty="0"/>
              <a:t>. többrétegű</a:t>
            </a:r>
          </a:p>
          <a:p>
            <a:pPr lvl="1"/>
            <a:r>
              <a:rPr lang="hu-HU" altLang="hu-HU" dirty="0"/>
              <a:t>többrétegű: egy cellához több érték is tartozik</a:t>
            </a:r>
          </a:p>
          <a:p>
            <a:r>
              <a:rPr lang="hu-HU" altLang="hu-HU" sz="2400" dirty="0"/>
              <a:t>főbb típusok</a:t>
            </a:r>
          </a:p>
          <a:p>
            <a:pPr lvl="1"/>
            <a:r>
              <a:rPr lang="hu-HU" altLang="hu-HU" dirty="0"/>
              <a:t>szkennelt térképek (topográfiai, tematikus stb.)</a:t>
            </a:r>
          </a:p>
          <a:p>
            <a:pPr lvl="1"/>
            <a:r>
              <a:rPr lang="hu-HU" altLang="hu-HU" dirty="0"/>
              <a:t>légi- és űrfelvételek (multi- vagy </a:t>
            </a:r>
            <a:r>
              <a:rPr lang="hu-HU" altLang="hu-HU" dirty="0" err="1"/>
              <a:t>hiperspektrális</a:t>
            </a:r>
            <a:r>
              <a:rPr lang="hu-HU" altLang="hu-HU" dirty="0"/>
              <a:t>)</a:t>
            </a:r>
          </a:p>
          <a:p>
            <a:pPr lvl="1"/>
            <a:r>
              <a:rPr lang="hu-HU" altLang="hu-HU" dirty="0"/>
              <a:t>domborzat- és felszínmodellek (DTM, DSM, DEM)</a:t>
            </a:r>
          </a:p>
          <a:p>
            <a:pPr lvl="1"/>
            <a:r>
              <a:rPr lang="hu-HU" altLang="hu-HU" dirty="0"/>
              <a:t>alaptérképek (</a:t>
            </a:r>
            <a:r>
              <a:rPr lang="hu-HU" altLang="hu-HU" dirty="0" err="1"/>
              <a:t>basemap</a:t>
            </a:r>
            <a:r>
              <a:rPr lang="hu-HU" altLang="hu-HU" dirty="0"/>
              <a:t>)</a:t>
            </a:r>
          </a:p>
          <a:p>
            <a:pPr lvl="1"/>
            <a:r>
              <a:rPr lang="hu-HU" altLang="hu-HU" dirty="0"/>
              <a:t>tematikus térképek (pl. hőmérséklet)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32F83B-7098-F775-7813-A82EF602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szöveg, rajz látható&#10;&#10;Automatikusan generált leírás">
            <a:extLst>
              <a:ext uri="{FF2B5EF4-FFF2-40B4-BE49-F238E27FC236}">
                <a16:creationId xmlns:a16="http://schemas.microsoft.com/office/drawing/2014/main" id="{8012A9A4-2B44-4255-FC86-3200A492AB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158" y="2644547"/>
            <a:ext cx="4206652" cy="3532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térkép, szöveg látható&#10;&#10;Automatikusan generált leírás">
            <a:extLst>
              <a:ext uri="{FF2B5EF4-FFF2-40B4-BE49-F238E27FC236}">
                <a16:creationId xmlns:a16="http://schemas.microsoft.com/office/drawing/2014/main" id="{E4CF2CE5-2BDE-5CA3-79EA-9AA435B3C3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97"/>
          <a:stretch/>
        </p:blipFill>
        <p:spPr>
          <a:xfrm>
            <a:off x="7884159" y="116285"/>
            <a:ext cx="4206651" cy="2403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80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3772C2-1666-96E8-22C8-8B71836D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beszerzése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735A1B-E60B-8CD7-F8BA-471A2F0CF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025638" cy="4754563"/>
          </a:xfrm>
        </p:spPr>
        <p:txBody>
          <a:bodyPr/>
          <a:lstStyle/>
          <a:p>
            <a:r>
              <a:rPr lang="hu-HU" dirty="0"/>
              <a:t>számos forrásból, köztük nagyon sok ingyenes</a:t>
            </a:r>
          </a:p>
          <a:p>
            <a:r>
              <a:rPr lang="hu-HU" dirty="0"/>
              <a:t>alaptérkép</a:t>
            </a:r>
          </a:p>
          <a:p>
            <a:pPr lvl="1"/>
            <a:r>
              <a:rPr lang="hu-HU" dirty="0"/>
              <a:t>www.naturalearthdata.com/downloads</a:t>
            </a:r>
          </a:p>
          <a:p>
            <a:r>
              <a:rPr lang="hu-HU" dirty="0"/>
              <a:t>domborzat</a:t>
            </a:r>
          </a:p>
          <a:p>
            <a:pPr lvl="1"/>
            <a:r>
              <a:rPr lang="hu-HU" dirty="0"/>
              <a:t>gdemdl.aster.jspacesystems.or.jp/index_en.html</a:t>
            </a:r>
          </a:p>
          <a:p>
            <a:pPr lvl="1"/>
            <a:r>
              <a:rPr lang="hu-HU" dirty="0"/>
              <a:t>srtm.csi.cgiar.org</a:t>
            </a:r>
          </a:p>
          <a:p>
            <a:pPr lvl="1"/>
            <a:r>
              <a:rPr lang="hu-HU" dirty="0"/>
              <a:t>www.mapsforeurope.org/datasets/euro-dem</a:t>
            </a:r>
          </a:p>
          <a:p>
            <a:pPr lvl="1"/>
            <a:r>
              <a:rPr lang="hu-HU" dirty="0"/>
              <a:t>opentopography.org</a:t>
            </a:r>
          </a:p>
          <a:p>
            <a:r>
              <a:rPr lang="hu-HU" dirty="0"/>
              <a:t>éghajlat</a:t>
            </a:r>
          </a:p>
          <a:p>
            <a:pPr lvl="1"/>
            <a:r>
              <a:rPr lang="hu-HU" dirty="0"/>
              <a:t>worldclim.org</a:t>
            </a:r>
          </a:p>
          <a:p>
            <a:pPr lvl="1"/>
            <a:r>
              <a:rPr lang="hu-HU" dirty="0"/>
              <a:t>www.carpatclim-eu.org/danubeclim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B48F5B-9D7A-6C6E-76C0-CDE18E28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4F95C057-9D3D-ADBA-F071-4E76E8EAB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3838" y="1333104"/>
            <a:ext cx="4185920" cy="1917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1CB79E5-178C-0AD8-F94B-1797B0F93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39" y="3349924"/>
            <a:ext cx="4185919" cy="2758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020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3772C2-1666-96E8-22C8-8B71836D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beszerzése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735A1B-E60B-8CD7-F8BA-471A2F0CF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381239" cy="4754563"/>
          </a:xfrm>
        </p:spPr>
        <p:txBody>
          <a:bodyPr/>
          <a:lstStyle/>
          <a:p>
            <a:r>
              <a:rPr lang="hu-HU" dirty="0"/>
              <a:t>felszínborítás, növényzet</a:t>
            </a:r>
          </a:p>
          <a:p>
            <a:pPr lvl="1"/>
            <a:r>
              <a:rPr lang="hu-HU" dirty="0"/>
              <a:t>land.copernicus.eu/en/products/corine-land-cover</a:t>
            </a:r>
          </a:p>
          <a:p>
            <a:pPr lvl="1"/>
            <a:r>
              <a:rPr lang="hu-HU" dirty="0"/>
              <a:t>alapterkep.termeszetem.hu</a:t>
            </a:r>
          </a:p>
          <a:p>
            <a:pPr lvl="1"/>
            <a:r>
              <a:rPr lang="hu-HU" dirty="0"/>
              <a:t>land.copernicus.eu/en/products/vegetation</a:t>
            </a:r>
          </a:p>
          <a:p>
            <a:r>
              <a:rPr lang="hu-HU" dirty="0"/>
              <a:t>népsűrűség</a:t>
            </a:r>
          </a:p>
          <a:p>
            <a:pPr lvl="1"/>
            <a:r>
              <a:rPr lang="hu-HU" dirty="0"/>
              <a:t>hub.worldpop.org</a:t>
            </a:r>
          </a:p>
          <a:p>
            <a:pPr lvl="1"/>
            <a:r>
              <a:rPr lang="hu-HU" dirty="0"/>
              <a:t>sedac.ciesin.columbia.edu/data/collection/gpw-v4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B48F5B-9D7A-6C6E-76C0-CDE18E28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szöveg, térkép, atlasz látható&#10;&#10;Automatikusan generált leírás">
            <a:extLst>
              <a:ext uri="{FF2B5EF4-FFF2-40B4-BE49-F238E27FC236}">
                <a16:creationId xmlns:a16="http://schemas.microsoft.com/office/drawing/2014/main" id="{0CC5A4B4-76DB-4A8A-E31A-32D41E1C85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9439" y="1333104"/>
            <a:ext cx="3878683" cy="2635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FD3C4875-344C-71C1-89F4-4A38F49D7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439" y="4067751"/>
            <a:ext cx="3878684" cy="2076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404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3772C2-1666-96E8-22C8-8B71836D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beszerzése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735A1B-E60B-8CD7-F8BA-471A2F0CF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72680" cy="4754563"/>
          </a:xfrm>
        </p:spPr>
        <p:txBody>
          <a:bodyPr/>
          <a:lstStyle/>
          <a:p>
            <a:r>
              <a:rPr lang="hu-HU" dirty="0"/>
              <a:t>légi- és űrfelvételek</a:t>
            </a:r>
          </a:p>
          <a:p>
            <a:pPr lvl="1"/>
            <a:r>
              <a:rPr lang="hu-HU" dirty="0"/>
              <a:t>www.fentrol.hu/hu</a:t>
            </a:r>
          </a:p>
          <a:p>
            <a:pPr lvl="1"/>
            <a:r>
              <a:rPr lang="hu-HU" dirty="0"/>
              <a:t>earthexplorer.usgs.gov</a:t>
            </a:r>
          </a:p>
          <a:p>
            <a:pPr lvl="1"/>
            <a:r>
              <a:rPr lang="hu-HU" dirty="0"/>
              <a:t>browser.dataspace.copernicus.eu</a:t>
            </a:r>
          </a:p>
          <a:p>
            <a:r>
              <a:rPr lang="hu-HU" dirty="0"/>
              <a:t>ingyenes térinformatikai adatbázisok listája</a:t>
            </a:r>
          </a:p>
          <a:p>
            <a:pPr lvl="1"/>
            <a:r>
              <a:rPr lang="hu-HU" dirty="0"/>
              <a:t>freegisdata.rtwilson.com</a:t>
            </a:r>
          </a:p>
          <a:p>
            <a:pPr lvl="1"/>
            <a:r>
              <a:rPr lang="hu-HU" dirty="0"/>
              <a:t>hub.arcgis.com/</a:t>
            </a:r>
            <a:r>
              <a:rPr lang="hu-HU" dirty="0" err="1"/>
              <a:t>search</a:t>
            </a:r>
            <a:endParaRPr lang="hu-HU" dirty="0"/>
          </a:p>
          <a:p>
            <a:pPr lvl="1"/>
            <a:r>
              <a:rPr lang="hu-HU" dirty="0"/>
              <a:t>neo.gsfc.nasa.gov</a:t>
            </a:r>
          </a:p>
          <a:p>
            <a:pPr lvl="1"/>
            <a:r>
              <a:rPr lang="hu-HU" dirty="0"/>
              <a:t>gisgeography.com/</a:t>
            </a:r>
            <a:r>
              <a:rPr lang="hu-HU" dirty="0" err="1"/>
              <a:t>best</a:t>
            </a:r>
            <a:r>
              <a:rPr lang="hu-HU" dirty="0"/>
              <a:t>-free-</a:t>
            </a:r>
            <a:r>
              <a:rPr lang="hu-HU" dirty="0" err="1"/>
              <a:t>gis</a:t>
            </a:r>
            <a:r>
              <a:rPr lang="hu-HU" dirty="0"/>
              <a:t>-</a:t>
            </a:r>
            <a:r>
              <a:rPr lang="hu-HU" dirty="0" err="1"/>
              <a:t>data-sources-raster-vector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B48F5B-9D7A-6C6E-76C0-CDE18E28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festmény, rajz, művészet látható&#10;&#10;Automatikusan generált leírás">
            <a:extLst>
              <a:ext uri="{FF2B5EF4-FFF2-40B4-BE49-F238E27FC236}">
                <a16:creationId xmlns:a16="http://schemas.microsoft.com/office/drawing/2014/main" id="{46D5451B-227E-E8B0-155A-A50B1225B9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880" y="174172"/>
            <a:ext cx="3770518" cy="18852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Kép 7" descr="A képen térkép, Föld látható&#10;&#10;Automatikusan generált leírás">
            <a:extLst>
              <a:ext uri="{FF2B5EF4-FFF2-40B4-BE49-F238E27FC236}">
                <a16:creationId xmlns:a16="http://schemas.microsoft.com/office/drawing/2014/main" id="{02554C2C-2D2C-8B71-81CE-882AF7A9C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880" y="2215307"/>
            <a:ext cx="3770518" cy="18852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Kép 9" descr="A képen térkép, festmény, Föld, művészet látható&#10;&#10;Automatikusan generált leírás">
            <a:extLst>
              <a:ext uri="{FF2B5EF4-FFF2-40B4-BE49-F238E27FC236}">
                <a16:creationId xmlns:a16="http://schemas.microsoft.com/office/drawing/2014/main" id="{C2AA5989-0DEF-D7D5-F4AA-546A54FF17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880" y="4226615"/>
            <a:ext cx="3770518" cy="18852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801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6A7644-93A4-7160-1824-539E4B86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Megjelenítés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184F75-B54F-1EA3-2548-177317DF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682991" cy="4754563"/>
          </a:xfrm>
        </p:spPr>
        <p:txBody>
          <a:bodyPr/>
          <a:lstStyle/>
          <a:p>
            <a:r>
              <a:rPr lang="hu-HU" dirty="0"/>
              <a:t>jobb klikk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/>
              <a:t>Symbology</a:t>
            </a:r>
            <a:endParaRPr lang="hu-HU" dirty="0"/>
          </a:p>
          <a:p>
            <a:pPr lvl="1"/>
            <a:r>
              <a:rPr lang="hu-HU" dirty="0"/>
              <a:t>a jól ismert lehetőségek</a:t>
            </a:r>
          </a:p>
          <a:p>
            <a:pPr lvl="1"/>
            <a:r>
              <a:rPr lang="hu-HU" dirty="0"/>
              <a:t>egyedi értékek (</a:t>
            </a:r>
            <a:r>
              <a:rPr lang="hu-HU" dirty="0" err="1"/>
              <a:t>Unique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), folytonos színátmenet (</a:t>
            </a:r>
            <a:r>
              <a:rPr lang="hu-HU" dirty="0" err="1"/>
              <a:t>Stretched</a:t>
            </a:r>
            <a:r>
              <a:rPr lang="hu-HU" dirty="0"/>
              <a:t>), kategorizált színskála (</a:t>
            </a:r>
            <a:r>
              <a:rPr lang="hu-HU" dirty="0" err="1"/>
              <a:t>Classified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többrétegű rasztereknél további lehetőség: színcsatornás megjelenítés (RGB </a:t>
            </a:r>
            <a:r>
              <a:rPr lang="hu-HU" dirty="0" err="1"/>
              <a:t>Composite</a:t>
            </a:r>
            <a:r>
              <a:rPr lang="hu-HU" dirty="0"/>
              <a:t>)</a:t>
            </a:r>
          </a:p>
          <a:p>
            <a:r>
              <a:rPr lang="hu-HU" dirty="0"/>
              <a:t>színskála</a:t>
            </a:r>
          </a:p>
          <a:p>
            <a:pPr lvl="1"/>
            <a:r>
              <a:rPr lang="hu-HU" dirty="0"/>
              <a:t>melyik réteg alapján? (egyrétegűnél nem kérdés)</a:t>
            </a:r>
          </a:p>
          <a:p>
            <a:pPr lvl="1"/>
            <a:r>
              <a:rPr lang="hu-HU" dirty="0"/>
              <a:t>melyik skála?</a:t>
            </a:r>
          </a:p>
          <a:p>
            <a:pPr lvl="1"/>
            <a:r>
              <a:rPr lang="hu-HU" dirty="0"/>
              <a:t>meg legyen-e fordítva (</a:t>
            </a:r>
            <a:r>
              <a:rPr lang="hu-HU" dirty="0" err="1"/>
              <a:t>invert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12D629-E690-2C8A-FB85-A522379E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szöveg, képernyőkép, tér látható&#10;&#10;Automatikusan generált leírás">
            <a:extLst>
              <a:ext uri="{FF2B5EF4-FFF2-40B4-BE49-F238E27FC236}">
                <a16:creationId xmlns:a16="http://schemas.microsoft.com/office/drawing/2014/main" id="{A55AE6AA-99CA-712B-7ECC-84D1AB892D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1" t="-5789" r="-1502" b="-4527"/>
          <a:stretch/>
        </p:blipFill>
        <p:spPr>
          <a:xfrm>
            <a:off x="8132530" y="4805055"/>
            <a:ext cx="3941361" cy="1330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képernyőkép, Színesség, Szivárvány látható&#10;&#10;Automatikusan generált leírás">
            <a:extLst>
              <a:ext uri="{FF2B5EF4-FFF2-40B4-BE49-F238E27FC236}">
                <a16:creationId xmlns:a16="http://schemas.microsoft.com/office/drawing/2014/main" id="{026FE2F5-F62F-5326-8DEB-3E68AE4910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481" y="104854"/>
            <a:ext cx="2518410" cy="46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7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6A7644-93A4-7160-1824-539E4B86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Megjelenítés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184F75-B54F-1EA3-2548-177317DF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32914" cy="4754563"/>
          </a:xfrm>
        </p:spPr>
        <p:txBody>
          <a:bodyPr/>
          <a:lstStyle/>
          <a:p>
            <a:r>
              <a:rPr lang="hu-HU" dirty="0"/>
              <a:t>ismeretlen cellaérték (</a:t>
            </a:r>
            <a:r>
              <a:rPr lang="hu-HU" dirty="0" err="1"/>
              <a:t>NoData</a:t>
            </a:r>
            <a:r>
              <a:rPr lang="hu-HU" dirty="0"/>
              <a:t>) színe</a:t>
            </a:r>
          </a:p>
          <a:p>
            <a:pPr lvl="1"/>
            <a:r>
              <a:rPr lang="hu-HU" dirty="0"/>
              <a:t>alapértelmezetten átlátszó</a:t>
            </a:r>
          </a:p>
          <a:p>
            <a:pPr lvl="1"/>
            <a:r>
              <a:rPr lang="hu-HU" dirty="0"/>
              <a:t>ez általában tökéletes</a:t>
            </a:r>
          </a:p>
          <a:p>
            <a:pPr lvl="1"/>
            <a:r>
              <a:rPr lang="hu-HU" dirty="0"/>
              <a:t>de nem láttatja a cella kiterjedését</a:t>
            </a:r>
          </a:p>
          <a:p>
            <a:r>
              <a:rPr lang="hu-HU" dirty="0"/>
              <a:t>domborzatárnyékolás (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hillshade</a:t>
            </a:r>
            <a:r>
              <a:rPr lang="hu-HU" dirty="0"/>
              <a:t> </a:t>
            </a:r>
            <a:r>
              <a:rPr lang="hu-HU" dirty="0" err="1"/>
              <a:t>effect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csak megjelenítés</a:t>
            </a:r>
          </a:p>
          <a:p>
            <a:r>
              <a:rPr lang="hu-HU" dirty="0"/>
              <a:t>elkenés</a:t>
            </a:r>
          </a:p>
          <a:p>
            <a:pPr lvl="1"/>
            <a:r>
              <a:rPr lang="hu-HU" dirty="0"/>
              <a:t>jobb klikk &gt; </a:t>
            </a:r>
            <a:r>
              <a:rPr lang="hu-HU" dirty="0" err="1"/>
              <a:t>Properties</a:t>
            </a:r>
            <a:r>
              <a:rPr lang="hu-HU" dirty="0"/>
              <a:t>… &gt; Display &gt; </a:t>
            </a:r>
            <a:r>
              <a:rPr lang="hu-HU" dirty="0" err="1"/>
              <a:t>Resample</a:t>
            </a:r>
            <a:r>
              <a:rPr lang="hu-HU" dirty="0"/>
              <a:t> </a:t>
            </a:r>
            <a:r>
              <a:rPr lang="hu-HU" dirty="0" err="1"/>
              <a:t>during</a:t>
            </a:r>
            <a:r>
              <a:rPr lang="hu-HU" dirty="0"/>
              <a:t> display</a:t>
            </a:r>
          </a:p>
          <a:p>
            <a:pPr lvl="1"/>
            <a:r>
              <a:rPr lang="hu-HU" dirty="0"/>
              <a:t>négyféle módszer (később)</a:t>
            </a:r>
          </a:p>
          <a:p>
            <a:pPr lvl="1"/>
            <a:r>
              <a:rPr lang="hu-HU" dirty="0"/>
              <a:t>csak megjelenítés</a:t>
            </a:r>
          </a:p>
          <a:p>
            <a:r>
              <a:rPr lang="hu-HU" dirty="0"/>
              <a:t>átlátszóság (</a:t>
            </a:r>
            <a:r>
              <a:rPr lang="hu-HU" dirty="0" err="1"/>
              <a:t>Transparency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12D629-E690-2C8A-FB85-A522379E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F49ABF2-DE22-33F0-D7E7-D7CEAA70AE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1114" y="3203691"/>
            <a:ext cx="3702049" cy="2948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B63CE77-BA06-B4E2-6F2B-EF33055B1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71114" y="105398"/>
            <a:ext cx="3702049" cy="2979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C7761660-A860-E64A-3F5B-14806B4E3B90}"/>
              </a:ext>
            </a:extLst>
          </p:cNvPr>
          <p:cNvSpPr/>
          <p:nvPr/>
        </p:nvSpPr>
        <p:spPr>
          <a:xfrm>
            <a:off x="8371114" y="3984171"/>
            <a:ext cx="2035629" cy="5568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F0276C8-764F-9AA7-DF1C-5FAFC7C5B799}"/>
              </a:ext>
            </a:extLst>
          </p:cNvPr>
          <p:cNvSpPr/>
          <p:nvPr/>
        </p:nvSpPr>
        <p:spPr>
          <a:xfrm>
            <a:off x="9663113" y="1376363"/>
            <a:ext cx="1781176" cy="2000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ECA781C3-59DD-9A76-D39B-8DA84ACF2E6A}"/>
              </a:ext>
            </a:extLst>
          </p:cNvPr>
          <p:cNvSpPr/>
          <p:nvPr/>
        </p:nvSpPr>
        <p:spPr>
          <a:xfrm>
            <a:off x="10687049" y="1769269"/>
            <a:ext cx="757239" cy="1785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AD452E77-18D5-1407-B7A1-3A40483FB97D}"/>
              </a:ext>
            </a:extLst>
          </p:cNvPr>
          <p:cNvSpPr/>
          <p:nvPr/>
        </p:nvSpPr>
        <p:spPr>
          <a:xfrm>
            <a:off x="10808494" y="2135981"/>
            <a:ext cx="414338" cy="1285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79DC8FC8-F017-96ED-4345-45AC108EB842}"/>
              </a:ext>
            </a:extLst>
          </p:cNvPr>
          <p:cNvSpPr/>
          <p:nvPr/>
        </p:nvSpPr>
        <p:spPr>
          <a:xfrm>
            <a:off x="9284493" y="1769269"/>
            <a:ext cx="1226345" cy="1785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20BDAE5F-85AD-3A40-343E-FC52A1D1133D}"/>
              </a:ext>
            </a:extLst>
          </p:cNvPr>
          <p:cNvSpPr/>
          <p:nvPr/>
        </p:nvSpPr>
        <p:spPr>
          <a:xfrm>
            <a:off x="8371114" y="4610784"/>
            <a:ext cx="1226345" cy="1575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44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1E154-8421-2061-5F8D-4685ADCA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Megjelenítés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F911AD-43E8-1AA4-29CD-64608138D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sopron.tif</a:t>
            </a:r>
            <a:r>
              <a:rPr lang="hu-HU" dirty="0"/>
              <a:t> megnyitása</a:t>
            </a:r>
          </a:p>
          <a:p>
            <a:pPr lvl="1"/>
            <a:r>
              <a:rPr lang="hu-HU" dirty="0"/>
              <a:t>színskála, fordított</a:t>
            </a:r>
          </a:p>
          <a:p>
            <a:pPr lvl="1"/>
            <a:r>
              <a:rPr lang="hu-HU" dirty="0"/>
              <a:t>ismeretlen cellaérték színe</a:t>
            </a:r>
          </a:p>
          <a:p>
            <a:pPr lvl="1"/>
            <a:r>
              <a:rPr lang="hu-HU" dirty="0"/>
              <a:t>domborzatárnyékolás be, majd ki</a:t>
            </a:r>
          </a:p>
          <a:p>
            <a:pPr lvl="1"/>
            <a:r>
              <a:rPr lang="hu-HU" dirty="0"/>
              <a:t>cellaméret (</a:t>
            </a:r>
            <a:r>
              <a:rPr lang="hu-HU" dirty="0" err="1"/>
              <a:t>Catalogban</a:t>
            </a:r>
            <a:r>
              <a:rPr lang="hu-HU" dirty="0"/>
              <a:t> és a rétegtulajdonságoknál)</a:t>
            </a:r>
          </a:p>
          <a:p>
            <a:pPr lvl="1"/>
            <a:r>
              <a:rPr lang="hu-HU" dirty="0"/>
              <a:t>elkenés (</a:t>
            </a:r>
            <a:r>
              <a:rPr lang="hu-HU" dirty="0" err="1"/>
              <a:t>Cubic</a:t>
            </a:r>
            <a:r>
              <a:rPr lang="hu-HU" dirty="0"/>
              <a:t> </a:t>
            </a:r>
            <a:r>
              <a:rPr lang="hu-HU" dirty="0" err="1"/>
              <a:t>Convolution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85CBE0-9961-B8BE-1E56-BB8EF29C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622B862-9551-7483-3B3F-8507E97D2F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017" y="212714"/>
            <a:ext cx="3136993" cy="2310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BCAC697-43C4-9DF8-E6C2-6B1F0058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902" y="212713"/>
            <a:ext cx="3257346" cy="2310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D222A9A-96D1-498E-2B97-661BF106FF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903" y="2619941"/>
            <a:ext cx="3257346" cy="2471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F871EB5-E328-11B9-8989-B218C4B7B0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291" y="4249715"/>
            <a:ext cx="3178107" cy="1799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F7584CAE-B1A6-28AA-0775-4D168429A8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522" y="4249715"/>
            <a:ext cx="3313769" cy="17997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Nyíl: balra-jobbra mutató 14">
            <a:extLst>
              <a:ext uri="{FF2B5EF4-FFF2-40B4-BE49-F238E27FC236}">
                <a16:creationId xmlns:a16="http://schemas.microsoft.com/office/drawing/2014/main" id="{A2D63183-FAED-B7AE-D16F-D127E790D945}"/>
              </a:ext>
            </a:extLst>
          </p:cNvPr>
          <p:cNvSpPr/>
          <p:nvPr/>
        </p:nvSpPr>
        <p:spPr>
          <a:xfrm>
            <a:off x="4368801" y="4949371"/>
            <a:ext cx="798285" cy="319315"/>
          </a:xfrm>
          <a:prstGeom prst="left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38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ED0214-D77D-46EC-DF64-ACC76C0B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Cellakiosztás (</a:t>
            </a:r>
            <a:r>
              <a:rPr lang="hu-HU" dirty="0" err="1"/>
              <a:t>újramintavételezés</a:t>
            </a:r>
            <a:r>
              <a:rPr lang="hu-HU" dirty="0"/>
              <a:t>, vágás)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7D10502-5B8D-9077-7EF8-0DF269213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2F32B7-A84F-1762-589B-2FB1B323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12:04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4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C11D9A-A818-8246-E9EB-2E22955E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Újramintavételezés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93228D-0327-9D99-2F27-8DF635942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934200" cy="4754563"/>
          </a:xfrm>
        </p:spPr>
        <p:txBody>
          <a:bodyPr/>
          <a:lstStyle/>
          <a:p>
            <a:r>
              <a:rPr lang="hu-HU" dirty="0"/>
              <a:t>megváltoztatjuk a cellák méretét</a:t>
            </a:r>
          </a:p>
          <a:p>
            <a:pPr lvl="1"/>
            <a:r>
              <a:rPr lang="hu-HU" dirty="0"/>
              <a:t>ezért megváltozik a cellák (cellaközéppontok) helye</a:t>
            </a:r>
          </a:p>
          <a:p>
            <a:pPr lvl="1"/>
            <a:r>
              <a:rPr lang="hu-HU" dirty="0"/>
              <a:t>vagyis már másik földrajzi pontot jellemeznek</a:t>
            </a:r>
          </a:p>
          <a:p>
            <a:pPr lvl="1"/>
            <a:r>
              <a:rPr lang="hu-HU" dirty="0"/>
              <a:t>de akkor az értéküknek is meg kéne változni!</a:t>
            </a:r>
          </a:p>
          <a:p>
            <a:pPr lvl="1"/>
            <a:r>
              <a:rPr lang="hu-HU" dirty="0"/>
              <a:t>valahogy ki kell találnunk az új cellaértékeket ("újra mintát kell vennünk a folytonos földrajzi síkról")</a:t>
            </a:r>
          </a:p>
          <a:p>
            <a:r>
              <a:rPr lang="hu-HU" dirty="0"/>
              <a:t>a tényleges </a:t>
            </a:r>
            <a:r>
              <a:rPr lang="hu-HU" dirty="0" err="1"/>
              <a:t>újramintavételezés</a:t>
            </a:r>
            <a:r>
              <a:rPr lang="hu-HU" dirty="0"/>
              <a:t> új rasztert hoz létre</a:t>
            </a:r>
          </a:p>
          <a:p>
            <a:pPr lvl="1"/>
            <a:r>
              <a:rPr lang="hu-HU" dirty="0"/>
              <a:t>eltérő cellakiosztással</a:t>
            </a:r>
          </a:p>
          <a:p>
            <a:pPr lvl="1"/>
            <a:r>
              <a:rPr lang="hu-HU" dirty="0"/>
              <a:t>ellentétben az előbb megismert, megjelenítést befolyásoló elkenéssel</a:t>
            </a:r>
          </a:p>
          <a:p>
            <a:r>
              <a:rPr lang="hu-HU" dirty="0"/>
              <a:t>Data Management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 &gt; </a:t>
            </a:r>
            <a:r>
              <a:rPr lang="hu-HU" dirty="0" err="1"/>
              <a:t>Resample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785F3A-983E-6E26-C948-412F570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képernyőkép, szöveg, diagram, tervezés látható&#10;&#10;Automatikusan generált leírás">
            <a:extLst>
              <a:ext uri="{FF2B5EF4-FFF2-40B4-BE49-F238E27FC236}">
                <a16:creationId xmlns:a16="http://schemas.microsoft.com/office/drawing/2014/main" id="{867E2471-B603-5E11-658A-E2AAE0D1D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70" y="219892"/>
            <a:ext cx="4509989" cy="2580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diagram, képernyőkép, tér, tervezés látható&#10;&#10;Automatikusan generált leírás">
            <a:extLst>
              <a:ext uri="{FF2B5EF4-FFF2-40B4-BE49-F238E27FC236}">
                <a16:creationId xmlns:a16="http://schemas.microsoft.com/office/drawing/2014/main" id="{CD164D29-AC78-F58C-8C23-BF5BFC808B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570" y="2976796"/>
            <a:ext cx="4509989" cy="3080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9366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C11D9A-A818-8246-E9EB-2E22955E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Újramintavételezés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93228D-0327-9D99-2F27-8DF635942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84745" cy="4754563"/>
          </a:xfrm>
        </p:spPr>
        <p:txBody>
          <a:bodyPr/>
          <a:lstStyle/>
          <a:p>
            <a:r>
              <a:rPr lang="hu-HU" dirty="0"/>
              <a:t>4 féle </a:t>
            </a:r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/>
              <a:t>2 kategorikus/logikai cellaértékekhez (</a:t>
            </a:r>
            <a:r>
              <a:rPr lang="hu-HU" dirty="0" err="1"/>
              <a:t>majority</a:t>
            </a:r>
            <a:r>
              <a:rPr lang="hu-HU" dirty="0"/>
              <a:t>, </a:t>
            </a:r>
            <a:r>
              <a:rPr lang="hu-HU" dirty="0" err="1"/>
              <a:t>nearest</a:t>
            </a:r>
            <a:r>
              <a:rPr lang="hu-HU" dirty="0"/>
              <a:t> </a:t>
            </a:r>
            <a:r>
              <a:rPr lang="hu-HU" dirty="0" err="1"/>
              <a:t>neighbor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2 folytonos cellaértékekhez (</a:t>
            </a:r>
            <a:r>
              <a:rPr lang="hu-HU" dirty="0" err="1"/>
              <a:t>bilinear</a:t>
            </a:r>
            <a:r>
              <a:rPr lang="hu-HU" dirty="0"/>
              <a:t> </a:t>
            </a:r>
            <a:r>
              <a:rPr lang="hu-HU" dirty="0" err="1"/>
              <a:t>interpolation</a:t>
            </a:r>
            <a:r>
              <a:rPr lang="hu-HU" dirty="0"/>
              <a:t>, </a:t>
            </a:r>
            <a:r>
              <a:rPr lang="hu-HU" dirty="0" err="1"/>
              <a:t>cubic</a:t>
            </a:r>
            <a:r>
              <a:rPr lang="hu-HU" dirty="0"/>
              <a:t> </a:t>
            </a:r>
            <a:r>
              <a:rPr lang="hu-HU" dirty="0" err="1"/>
              <a:t>convolution</a:t>
            </a:r>
            <a:r>
              <a:rPr lang="hu-HU" dirty="0"/>
              <a:t>)</a:t>
            </a:r>
          </a:p>
          <a:p>
            <a:r>
              <a:rPr lang="hu-HU" dirty="0"/>
              <a:t>folytonos cellaértékek esetén a </a:t>
            </a:r>
            <a:r>
              <a:rPr lang="hu-HU" dirty="0" err="1"/>
              <a:t>nearest</a:t>
            </a:r>
            <a:r>
              <a:rPr lang="hu-HU" dirty="0"/>
              <a:t> </a:t>
            </a:r>
            <a:r>
              <a:rPr lang="hu-HU" dirty="0" err="1"/>
              <a:t>neighbor</a:t>
            </a:r>
            <a:r>
              <a:rPr lang="hu-HU" dirty="0"/>
              <a:t> is alkalmazható</a:t>
            </a:r>
          </a:p>
          <a:p>
            <a:pPr lvl="1"/>
            <a:r>
              <a:rPr lang="hu-HU" dirty="0"/>
              <a:t>az a leggyorsabb (legkevésbé számításigényes)</a:t>
            </a:r>
          </a:p>
          <a:p>
            <a:r>
              <a:rPr lang="hu-HU" dirty="0"/>
              <a:t>eredmény </a:t>
            </a:r>
            <a:r>
              <a:rPr lang="hu-HU" dirty="0" err="1"/>
              <a:t>elkentsége</a:t>
            </a:r>
            <a:endParaRPr lang="hu-HU" dirty="0"/>
          </a:p>
          <a:p>
            <a:pPr lvl="1"/>
            <a:r>
              <a:rPr lang="hu-HU" dirty="0" err="1"/>
              <a:t>nearest</a:t>
            </a:r>
            <a:r>
              <a:rPr lang="hu-HU" dirty="0"/>
              <a:t> </a:t>
            </a:r>
            <a:r>
              <a:rPr lang="hu-HU" dirty="0" err="1"/>
              <a:t>neighbor</a:t>
            </a:r>
            <a:r>
              <a:rPr lang="hu-HU" dirty="0"/>
              <a:t> &lt; </a:t>
            </a:r>
            <a:r>
              <a:rPr lang="hu-HU" dirty="0" err="1"/>
              <a:t>bilinear</a:t>
            </a:r>
            <a:r>
              <a:rPr lang="hu-HU" dirty="0"/>
              <a:t> </a:t>
            </a:r>
            <a:r>
              <a:rPr lang="hu-HU" dirty="0" err="1"/>
              <a:t>interpolation</a:t>
            </a:r>
            <a:r>
              <a:rPr lang="hu-HU" dirty="0"/>
              <a:t> &lt; </a:t>
            </a:r>
            <a:r>
              <a:rPr lang="hu-HU" dirty="0" err="1"/>
              <a:t>cubic</a:t>
            </a:r>
            <a:r>
              <a:rPr lang="hu-HU" dirty="0"/>
              <a:t> </a:t>
            </a:r>
            <a:r>
              <a:rPr lang="hu-HU" dirty="0" err="1"/>
              <a:t>convolution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785F3A-983E-6E26-C948-412F570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7" name="Kép 6" descr="A képen tér, Téglalap, minta, diagram látható&#10;&#10;Automatikusan generált leírás">
            <a:extLst>
              <a:ext uri="{FF2B5EF4-FFF2-40B4-BE49-F238E27FC236}">
                <a16:creationId xmlns:a16="http://schemas.microsoft.com/office/drawing/2014/main" id="{E5379D5E-FA3D-463F-017E-1740F9856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58" t="23581" r="26569" b="29770"/>
          <a:stretch/>
        </p:blipFill>
        <p:spPr>
          <a:xfrm>
            <a:off x="9738360" y="2397049"/>
            <a:ext cx="2320290" cy="2120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tér, minta, Téglalap látható&#10;&#10;Automatikusan generált leírás">
            <a:extLst>
              <a:ext uri="{FF2B5EF4-FFF2-40B4-BE49-F238E27FC236}">
                <a16:creationId xmlns:a16="http://schemas.microsoft.com/office/drawing/2014/main" id="{EF972970-2B60-6AF1-0FA8-F34466DD2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70" t="23581" r="26757" b="29771"/>
          <a:stretch/>
        </p:blipFill>
        <p:spPr>
          <a:xfrm>
            <a:off x="9738360" y="4660745"/>
            <a:ext cx="2320290" cy="2120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tér, Téglalap, minta, diagram látható&#10;&#10;Automatikusan generált leírás">
            <a:extLst>
              <a:ext uri="{FF2B5EF4-FFF2-40B4-BE49-F238E27FC236}">
                <a16:creationId xmlns:a16="http://schemas.microsoft.com/office/drawing/2014/main" id="{64D9820F-4946-49F7-AE60-F64F391EA8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65" t="23581" r="26662" b="29770"/>
          <a:stretch/>
        </p:blipFill>
        <p:spPr>
          <a:xfrm>
            <a:off x="9740265" y="151312"/>
            <a:ext cx="2320290" cy="2120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698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raszteres adatmodell, megjelenítés</a:t>
            </a:r>
          </a:p>
          <a:p>
            <a:r>
              <a:rPr lang="hu-HU" noProof="0" dirty="0"/>
              <a:t>cellakiosztás</a:t>
            </a:r>
          </a:p>
          <a:p>
            <a:pPr marL="306388" lvl="1" indent="0">
              <a:buNone/>
            </a:pPr>
            <a:r>
              <a:rPr lang="hu-HU" noProof="0" dirty="0" err="1"/>
              <a:t>újramintavételezés</a:t>
            </a:r>
            <a:r>
              <a:rPr lang="hu-HU" noProof="0" dirty="0"/>
              <a:t>, vágás</a:t>
            </a:r>
          </a:p>
          <a:p>
            <a:r>
              <a:rPr lang="hu-HU" dirty="0"/>
              <a:t>rasztereszközök</a:t>
            </a:r>
          </a:p>
          <a:p>
            <a:r>
              <a:rPr lang="hu-HU" noProof="0" dirty="0" err="1"/>
              <a:t>újraosztályozás</a:t>
            </a:r>
            <a:endParaRPr lang="hu-HU" noProof="0" dirty="0"/>
          </a:p>
          <a:p>
            <a:r>
              <a:rPr lang="hu-HU" noProof="0" dirty="0"/>
              <a:t>raszter–vektor konverzió</a:t>
            </a:r>
          </a:p>
          <a:p>
            <a:pPr lvl="1"/>
            <a:r>
              <a:rPr lang="hu-HU" noProof="0" dirty="0"/>
              <a:t>vektor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raszter átalakítás</a:t>
            </a:r>
          </a:p>
          <a:p>
            <a:pPr lvl="1"/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</a:p>
          <a:p>
            <a:pPr lvl="1"/>
            <a:r>
              <a:rPr lang="hu-HU" dirty="0"/>
              <a:t>értékkiemelés raszterből</a:t>
            </a:r>
            <a:endParaRPr lang="hu-HU" noProof="0" dirty="0"/>
          </a:p>
          <a:p>
            <a:r>
              <a:rPr lang="hu-HU" noProof="0" dirty="0"/>
              <a:t>vetület megadása, </a:t>
            </a:r>
            <a:r>
              <a:rPr lang="hu-HU" dirty="0"/>
              <a:t>vetületi transzformáció</a:t>
            </a:r>
            <a:endParaRPr lang="hu-HU" noProof="0" dirty="0"/>
          </a:p>
          <a:p>
            <a:r>
              <a:rPr lang="hu-HU" dirty="0"/>
              <a:t>raszterek közötti műveletek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Föld, Világ, térkép, szöveg látható&#10;&#10;Automatikusan generált leírás">
            <a:extLst>
              <a:ext uri="{FF2B5EF4-FFF2-40B4-BE49-F238E27FC236}">
                <a16:creationId xmlns:a16="http://schemas.microsoft.com/office/drawing/2014/main" id="{73C8BFF3-A325-91A2-6214-AC74178E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1498342"/>
            <a:ext cx="6259830" cy="4597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556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5D1BD915-EA66-3FE0-DC31-A990646092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61" y="3815179"/>
            <a:ext cx="5563129" cy="2327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7D4765F-9C70-1F9C-8CEB-53E381D4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Újramintavételezés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2B8635-B5AA-A387-FAAA-F63C3E6BB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újramintavételezzük</a:t>
            </a:r>
            <a:r>
              <a:rPr lang="hu-HU" dirty="0"/>
              <a:t> 30×30 m-es cellákba ("sopron30.tif")</a:t>
            </a:r>
          </a:p>
          <a:p>
            <a:pPr lvl="1"/>
            <a:r>
              <a:rPr lang="hu-HU" dirty="0" err="1"/>
              <a:t>bilineáris</a:t>
            </a:r>
            <a:r>
              <a:rPr lang="hu-HU" dirty="0"/>
              <a:t> interpolációval</a:t>
            </a:r>
          </a:p>
          <a:p>
            <a:pPr lvl="1"/>
            <a:r>
              <a:rPr lang="hu-HU" dirty="0"/>
              <a:t>ellenőrizzük a felbontást</a:t>
            </a:r>
          </a:p>
          <a:p>
            <a:pPr lvl="1"/>
            <a:r>
              <a:rPr lang="hu-HU" dirty="0"/>
              <a:t>színezési jellemzőket másoljuk, </a:t>
            </a:r>
            <a:r>
              <a:rPr lang="hu-HU" dirty="0" err="1"/>
              <a:t>NoData</a:t>
            </a:r>
            <a:r>
              <a:rPr lang="hu-HU" dirty="0"/>
              <a:t> legyen átlátszó</a:t>
            </a:r>
          </a:p>
          <a:p>
            <a:pPr lvl="1"/>
            <a:r>
              <a:rPr lang="hu-HU" dirty="0"/>
              <a:t>összehasonlítjuk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DD0CCD-F1FB-23BE-4C63-91E5CD4D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49ECB55-432E-1D43-D3B8-8B20CAE255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52" y="3815179"/>
            <a:ext cx="2580982" cy="2327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791F3F5-EC76-6380-9049-445EE26DE5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3815179"/>
            <a:ext cx="3050142" cy="2327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537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9FEABA-9784-B779-7B83-5331521C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Vágás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7F93B1-D2C2-053F-22BA-95C50128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288530" cy="4754563"/>
          </a:xfrm>
        </p:spPr>
        <p:txBody>
          <a:bodyPr/>
          <a:lstStyle/>
          <a:p>
            <a:r>
              <a:rPr lang="hu-HU" dirty="0"/>
              <a:t>raszter megvágása valaminek (raszternek/vektornak) a befoglaló dobozával (</a:t>
            </a:r>
            <a:r>
              <a:rPr lang="hu-HU" dirty="0" err="1"/>
              <a:t>extent</a:t>
            </a:r>
            <a:r>
              <a:rPr lang="hu-HU" dirty="0"/>
              <a:t>) vagy a területével</a:t>
            </a:r>
          </a:p>
          <a:p>
            <a:r>
              <a:rPr lang="hu-HU" dirty="0"/>
              <a:t>Data Management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 &gt; </a:t>
            </a:r>
            <a:r>
              <a:rPr lang="hu-HU" dirty="0" err="1"/>
              <a:t>Clip</a:t>
            </a:r>
            <a:endParaRPr lang="hu-HU" dirty="0"/>
          </a:p>
          <a:p>
            <a:r>
              <a:rPr lang="hu-HU" dirty="0"/>
              <a:t>alapértelmezetten a befoglalóval vág</a:t>
            </a:r>
          </a:p>
          <a:p>
            <a:r>
              <a:rPr lang="hu-HU" dirty="0" err="1"/>
              <a:t>Use</a:t>
            </a:r>
            <a:r>
              <a:rPr lang="hu-HU" dirty="0"/>
              <a:t> Input </a:t>
            </a:r>
            <a:r>
              <a:rPr lang="hu-HU" dirty="0" err="1"/>
              <a:t>Features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Clipping</a:t>
            </a:r>
            <a:r>
              <a:rPr lang="hu-HU" dirty="0"/>
              <a:t> </a:t>
            </a:r>
            <a:r>
              <a:rPr lang="hu-HU" dirty="0" err="1"/>
              <a:t>Geometry</a:t>
            </a:r>
            <a:r>
              <a:rPr lang="hu-HU" dirty="0"/>
              <a:t> (</a:t>
            </a:r>
            <a:r>
              <a:rPr lang="hu-HU" dirty="0" err="1"/>
              <a:t>optional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pontosan vág, nem a befoglalóval</a:t>
            </a:r>
          </a:p>
          <a:p>
            <a:r>
              <a:rPr lang="hu-HU" dirty="0" err="1"/>
              <a:t>Maintain</a:t>
            </a:r>
            <a:r>
              <a:rPr lang="hu-HU" dirty="0"/>
              <a:t> </a:t>
            </a:r>
            <a:r>
              <a:rPr lang="hu-HU" dirty="0" err="1"/>
              <a:t>Clipping</a:t>
            </a:r>
            <a:r>
              <a:rPr lang="hu-HU" dirty="0"/>
              <a:t> </a:t>
            </a:r>
            <a:r>
              <a:rPr lang="hu-HU" dirty="0" err="1"/>
              <a:t>Extent</a:t>
            </a:r>
            <a:r>
              <a:rPr lang="hu-HU" dirty="0"/>
              <a:t> (</a:t>
            </a:r>
            <a:r>
              <a:rPr lang="hu-HU" dirty="0" err="1"/>
              <a:t>optional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igazítja a sorokat/oszlopokat</a:t>
            </a:r>
          </a:p>
          <a:p>
            <a:pPr lvl="1"/>
            <a:r>
              <a:rPr lang="hu-HU" dirty="0"/>
              <a:t>már amennyire tudja…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B7334D-11BB-DC35-6A77-FCB18632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738D2C-8E07-FE26-D668-F44D9980D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434" y="424494"/>
            <a:ext cx="4649230" cy="1821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D6F3100-E07D-1D20-A9D3-C88D7481D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433" y="2413646"/>
            <a:ext cx="4649231" cy="3624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B8CF257-AFF5-7E14-397E-D991A2AC83B1}"/>
              </a:ext>
            </a:extLst>
          </p:cNvPr>
          <p:cNvSpPr/>
          <p:nvPr/>
        </p:nvSpPr>
        <p:spPr>
          <a:xfrm>
            <a:off x="7532914" y="4601029"/>
            <a:ext cx="1857829" cy="1886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F1622919-AE10-D156-2515-411202268533}"/>
              </a:ext>
            </a:extLst>
          </p:cNvPr>
          <p:cNvSpPr/>
          <p:nvPr/>
        </p:nvSpPr>
        <p:spPr>
          <a:xfrm>
            <a:off x="7532913" y="5399557"/>
            <a:ext cx="1857829" cy="1886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661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C32944-DBE1-4381-8721-DA352121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Vágás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3287C8-61F3-25FD-819F-1E28E077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29169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eredeti </a:t>
            </a:r>
            <a:r>
              <a:rPr lang="hu-HU" dirty="0" err="1"/>
              <a:t>sopron.tif</a:t>
            </a:r>
            <a:r>
              <a:rPr lang="hu-HU" dirty="0"/>
              <a:t> megvágása a</a:t>
            </a:r>
            <a:br>
              <a:rPr lang="hu-HU" dirty="0"/>
            </a:br>
            <a:r>
              <a:rPr lang="hu-HU" dirty="0" err="1"/>
              <a:t>haromszog.shp-val</a:t>
            </a:r>
            <a:endParaRPr lang="hu-HU" dirty="0"/>
          </a:p>
          <a:p>
            <a:pPr lvl="1"/>
            <a:r>
              <a:rPr lang="hu-HU" dirty="0"/>
              <a:t>először a befoglalóval (alapértelmezett)</a:t>
            </a:r>
          </a:p>
          <a:p>
            <a:pPr lvl="1"/>
            <a:r>
              <a:rPr lang="hu-HU" dirty="0"/>
              <a:t>majd a tényleges területtel</a:t>
            </a:r>
          </a:p>
          <a:p>
            <a:pPr lvl="1"/>
            <a:r>
              <a:rPr lang="hu-HU" dirty="0"/>
              <a:t>végül kiosztást igazítva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705B61-14DB-4262-7378-BF8B813E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93EF214-A81D-4D33-5FD5-186EB5FF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900" y="116284"/>
            <a:ext cx="4949682" cy="3859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F605898-BDB0-040B-677B-D01898C37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995" y="4089585"/>
            <a:ext cx="2915662" cy="2085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AF13DD5-B38F-916E-D279-09B469D0A5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8947" y="4089586"/>
            <a:ext cx="2915662" cy="2085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8426F18-6153-07CB-E5C7-01974DB3B7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9899" y="4090509"/>
            <a:ext cx="2422196" cy="2086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5A247D7-61B2-A675-B3EE-455F337A01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7385" y="4090510"/>
            <a:ext cx="2422196" cy="20864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446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8C755F-03DB-40B3-9488-644D1BA0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Cellakiosztás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784F61-ACEB-5440-44E7-62D2C27A6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825343" cy="4754563"/>
          </a:xfrm>
        </p:spPr>
        <p:txBody>
          <a:bodyPr/>
          <a:lstStyle/>
          <a:p>
            <a:r>
              <a:rPr lang="hu-HU" dirty="0"/>
              <a:t>raszterek közötti műveleteknél fontos, hogy teljesen egymásra essenek a cellák (cellaközéppontok)</a:t>
            </a:r>
          </a:p>
          <a:p>
            <a:pPr lvl="1"/>
            <a:r>
              <a:rPr lang="hu-HU" dirty="0"/>
              <a:t>csak így lehet a </a:t>
            </a:r>
            <a:r>
              <a:rPr lang="hu-HU" dirty="0" err="1"/>
              <a:t>cellánkénti</a:t>
            </a:r>
            <a:r>
              <a:rPr lang="hu-HU" dirty="0"/>
              <a:t> műveleteket elvégezni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ezért sokszor kell egyik rasztert illesztenünk a másikhoz</a:t>
            </a:r>
            <a:endParaRPr lang="hu-HU" dirty="0"/>
          </a:p>
          <a:p>
            <a:r>
              <a:rPr lang="hu-HU" dirty="0" err="1"/>
              <a:t>újramintavételezés</a:t>
            </a:r>
            <a:r>
              <a:rPr lang="hu-HU" dirty="0"/>
              <a:t>: cellaméretet vehetjük egy másik raszterből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…"</a:t>
            </a:r>
          </a:p>
          <a:p>
            <a:pPr lvl="1"/>
            <a:r>
              <a:rPr lang="hu-HU" dirty="0"/>
              <a:t>de ez önmagában kevés, ettől még nem fognak ugyanoda esni a cellák</a:t>
            </a:r>
          </a:p>
          <a:p>
            <a:r>
              <a:rPr lang="hu-HU" dirty="0"/>
              <a:t>példa: vágjuk meg úgy az eredeti </a:t>
            </a:r>
            <a:r>
              <a:rPr lang="hu-HU" dirty="0" err="1"/>
              <a:t>sopron.tif-et</a:t>
            </a:r>
            <a:r>
              <a:rPr lang="hu-HU" dirty="0"/>
              <a:t>, hogy az eredmény cellakiosztása megegyezzen a sopron30.tif-ével!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B31864-6FB7-C488-82B2-B7BC7BB2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F95A919-90C6-19E2-A501-ECC08C03DA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3543" y="1422399"/>
            <a:ext cx="4372247" cy="34588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D706B49C-FAE5-3CCD-4CCC-7FBE89FF0EE6}"/>
              </a:ext>
            </a:extLst>
          </p:cNvPr>
          <p:cNvSpPr/>
          <p:nvPr/>
        </p:nvSpPr>
        <p:spPr>
          <a:xfrm>
            <a:off x="7765143" y="2469144"/>
            <a:ext cx="4005943" cy="7820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211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9E5B4D-55AA-BB7F-0200-9756B47F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2F8E07-7F51-E03B-8326-9729B26A3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551718" cy="4754563"/>
          </a:xfrm>
        </p:spPr>
        <p:txBody>
          <a:bodyPr/>
          <a:lstStyle/>
          <a:p>
            <a:r>
              <a:rPr lang="hu-HU" dirty="0"/>
              <a:t>minden eszközhívásnak vannak</a:t>
            </a:r>
          </a:p>
          <a:p>
            <a:pPr lvl="1"/>
            <a:r>
              <a:rPr lang="hu-HU" dirty="0"/>
              <a:t>paraméterei</a:t>
            </a:r>
          </a:p>
          <a:p>
            <a:pPr lvl="1"/>
            <a:r>
              <a:rPr lang="hu-HU" dirty="0"/>
              <a:t>környezeti beállításai</a:t>
            </a:r>
          </a:p>
          <a:p>
            <a:r>
              <a:rPr lang="hu-HU" dirty="0"/>
              <a:t>utóbbi eléggé el van rejtve</a:t>
            </a:r>
          </a:p>
          <a:p>
            <a:pPr lvl="1"/>
            <a:r>
              <a:rPr lang="hu-HU" dirty="0"/>
              <a:t>és ritkán szükséges módosítani</a:t>
            </a:r>
          </a:p>
          <a:p>
            <a:pPr lvl="1"/>
            <a:r>
              <a:rPr lang="hu-HU" dirty="0"/>
              <a:t>sokféle beállítási, finomhangolási lehetőség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07D52D-1C7F-4A97-C343-8C007782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3D2B3B4-FB7D-6AF8-D65B-F1E20245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18" y="2481942"/>
            <a:ext cx="4649231" cy="3624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759B2F23-BA2C-3593-4428-2A33BB79AAF7}"/>
              </a:ext>
            </a:extLst>
          </p:cNvPr>
          <p:cNvSpPr/>
          <p:nvPr/>
        </p:nvSpPr>
        <p:spPr>
          <a:xfrm>
            <a:off x="10588625" y="5855202"/>
            <a:ext cx="701676" cy="2022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479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9E5B4D-55AA-BB7F-0200-9756B47F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2F8E07-7F51-E03B-8326-9729B26A3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375073" cy="4754563"/>
          </a:xfrm>
        </p:spPr>
        <p:txBody>
          <a:bodyPr/>
          <a:lstStyle/>
          <a:p>
            <a:r>
              <a:rPr lang="hu-HU" dirty="0"/>
              <a:t>munkakönyvtár – alapértelmezett beolvasási és mentési hely (mappa vagy </a:t>
            </a:r>
            <a:r>
              <a:rPr lang="hu-HU" dirty="0" err="1"/>
              <a:t>geoadatbázis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Workspace</a:t>
            </a:r>
            <a:r>
              <a:rPr lang="hu-HU" dirty="0"/>
              <a:t> &gt;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Workspace</a:t>
            </a:r>
            <a:endParaRPr lang="hu-HU" dirty="0"/>
          </a:p>
          <a:p>
            <a:r>
              <a:rPr lang="hu-HU" dirty="0"/>
              <a:t>alapértelmezett mentési hely (ideiglenes fájloknak) </a:t>
            </a:r>
          </a:p>
          <a:p>
            <a:pPr lvl="1"/>
            <a:r>
              <a:rPr lang="hu-HU" dirty="0" err="1"/>
              <a:t>Workspace</a:t>
            </a:r>
            <a:r>
              <a:rPr lang="hu-HU" dirty="0"/>
              <a:t> &gt; </a:t>
            </a:r>
            <a:r>
              <a:rPr lang="hu-HU" dirty="0" err="1"/>
              <a:t>Scratch</a:t>
            </a:r>
            <a:r>
              <a:rPr lang="hu-HU" dirty="0"/>
              <a:t> </a:t>
            </a:r>
            <a:r>
              <a:rPr lang="hu-HU" dirty="0" err="1"/>
              <a:t>Workspace</a:t>
            </a:r>
            <a:endParaRPr lang="hu-HU" dirty="0"/>
          </a:p>
          <a:p>
            <a:r>
              <a:rPr lang="hu-HU" dirty="0"/>
              <a:t>eredmény elvárt befoglaló doboza (körbevágása)</a:t>
            </a:r>
          </a:p>
          <a:p>
            <a:pPr lvl="1"/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Extent</a:t>
            </a:r>
            <a:r>
              <a:rPr lang="hu-HU" dirty="0"/>
              <a:t> &gt; </a:t>
            </a:r>
            <a:r>
              <a:rPr lang="hu-HU" dirty="0" err="1"/>
              <a:t>Extent</a:t>
            </a:r>
            <a:endParaRPr lang="hu-HU" dirty="0"/>
          </a:p>
          <a:p>
            <a:r>
              <a:rPr lang="hu-HU" dirty="0"/>
              <a:t>eredmény cellakiosztásának igazítása</a:t>
            </a:r>
          </a:p>
          <a:p>
            <a:pPr lvl="1"/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Extent</a:t>
            </a:r>
            <a:r>
              <a:rPr lang="hu-HU" dirty="0"/>
              <a:t> &gt; </a:t>
            </a:r>
            <a:r>
              <a:rPr lang="hu-HU" dirty="0" err="1"/>
              <a:t>Snap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elvárt cellaméret</a:t>
            </a:r>
          </a:p>
          <a:p>
            <a:pPr lvl="1"/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size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07D52D-1C7F-4A97-C343-8C007782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418254C-01BC-11E0-0740-20AFDE0B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273" y="903737"/>
            <a:ext cx="3862615" cy="5731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7F54A66A-88F7-D7B1-AB46-DC82FD35755A}"/>
              </a:ext>
            </a:extLst>
          </p:cNvPr>
          <p:cNvSpPr/>
          <p:nvPr/>
        </p:nvSpPr>
        <p:spPr>
          <a:xfrm>
            <a:off x="838200" y="3468095"/>
            <a:ext cx="5939971" cy="16255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0263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9E5B4D-55AA-BB7F-0200-9756B47F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2F8E07-7F51-E03B-8326-9729B26A3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318829" cy="4754563"/>
          </a:xfrm>
        </p:spPr>
        <p:txBody>
          <a:bodyPr/>
          <a:lstStyle/>
          <a:p>
            <a:r>
              <a:rPr lang="hu-HU" dirty="0"/>
              <a:t>eredmény maszkolása</a:t>
            </a:r>
          </a:p>
          <a:p>
            <a:pPr lvl="1"/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Mask</a:t>
            </a:r>
            <a:endParaRPr lang="hu-HU" dirty="0"/>
          </a:p>
          <a:p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pPr lvl="1"/>
            <a:r>
              <a:rPr lang="hu-HU" dirty="0" err="1"/>
              <a:t>Raster</a:t>
            </a:r>
            <a:r>
              <a:rPr lang="hu-HU" dirty="0"/>
              <a:t> Storage &gt; </a:t>
            </a:r>
            <a:r>
              <a:rPr lang="hu-HU" dirty="0" err="1"/>
              <a:t>Resample</a:t>
            </a:r>
            <a:endParaRPr lang="hu-HU" dirty="0"/>
          </a:p>
          <a:p>
            <a:r>
              <a:rPr lang="hu-HU" dirty="0"/>
              <a:t>tömörítési módszer</a:t>
            </a:r>
          </a:p>
          <a:p>
            <a:pPr lvl="1"/>
            <a:r>
              <a:rPr lang="hu-HU" dirty="0" err="1"/>
              <a:t>Raster</a:t>
            </a:r>
            <a:r>
              <a:rPr lang="hu-HU" dirty="0"/>
              <a:t> Storage &gt; </a:t>
            </a:r>
            <a:r>
              <a:rPr lang="hu-HU" dirty="0" err="1"/>
              <a:t>Compression</a:t>
            </a:r>
            <a:endParaRPr lang="hu-HU" dirty="0"/>
          </a:p>
          <a:p>
            <a:r>
              <a:rPr lang="hu-HU" dirty="0"/>
              <a:t>piramisképzés</a:t>
            </a:r>
          </a:p>
          <a:p>
            <a:pPr lvl="1"/>
            <a:r>
              <a:rPr lang="hu-HU" dirty="0" err="1"/>
              <a:t>Raster</a:t>
            </a:r>
            <a:r>
              <a:rPr lang="hu-HU" dirty="0"/>
              <a:t> Storage &gt; </a:t>
            </a:r>
            <a:r>
              <a:rPr lang="hu-HU" dirty="0" err="1"/>
              <a:t>Pyramid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07D52D-1C7F-4A97-C343-8C007782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418254C-01BC-11E0-0740-20AFDE0B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273" y="903737"/>
            <a:ext cx="3862615" cy="57316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9892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9E5B4D-55AA-BB7F-0200-9756B47F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2F8E07-7F51-E03B-8326-9729B26A3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96176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eredeti </a:t>
            </a:r>
            <a:r>
              <a:rPr lang="hu-HU" dirty="0" err="1"/>
              <a:t>sopron.tif</a:t>
            </a:r>
            <a:r>
              <a:rPr lang="hu-HU" dirty="0"/>
              <a:t> megvágása a </a:t>
            </a:r>
            <a:r>
              <a:rPr lang="hu-HU" dirty="0" err="1"/>
              <a:t>haromszog.shp-val</a:t>
            </a:r>
            <a:endParaRPr lang="hu-HU" dirty="0"/>
          </a:p>
          <a:p>
            <a:pPr lvl="1"/>
            <a:r>
              <a:rPr lang="hu-HU" dirty="0"/>
              <a:t>úgy, hogy a cellaméret és a cellakiosztás igazodjon a sopron30.tif-éhez</a:t>
            </a:r>
          </a:p>
          <a:p>
            <a:pPr lvl="1"/>
            <a:r>
              <a:rPr lang="hu-HU" dirty="0"/>
              <a:t>két lépésben (először vágunk, majd </a:t>
            </a:r>
            <a:r>
              <a:rPr lang="hu-HU" dirty="0" err="1"/>
              <a:t>újramintavételezünk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újramintavételezésnél</a:t>
            </a:r>
            <a:r>
              <a:rPr lang="hu-HU" dirty="0"/>
              <a:t> megadjuk a </a:t>
            </a:r>
            <a:r>
              <a:rPr lang="hu-HU" dirty="0" err="1"/>
              <a:t>Snap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környezeti változót</a:t>
            </a:r>
          </a:p>
          <a:p>
            <a:pPr lvl="1"/>
            <a:r>
              <a:rPr lang="hu-HU" dirty="0"/>
              <a:t>és a kimeneti </a:t>
            </a:r>
            <a:r>
              <a:rPr lang="hu-HU" dirty="0" err="1"/>
              <a:t>GeoTiff</a:t>
            </a:r>
            <a:r>
              <a:rPr lang="hu-HU" dirty="0"/>
              <a:t> tömörítését is (LZW)</a:t>
            </a:r>
          </a:p>
          <a:p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r>
              <a:rPr lang="hu-HU" dirty="0"/>
              <a:t>(egy lépésben nem sikerült, bár szerintem úgy is működnie kéne)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07D52D-1C7F-4A97-C343-8C007782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4C78940-718B-0487-A731-0730149C3A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4376" y="2341926"/>
            <a:ext cx="3752850" cy="1014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DADD5C3-8CFB-FDEE-F8C0-75C7F8619D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4376" y="116284"/>
            <a:ext cx="3752850" cy="2111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0FE0FBDC-D9E7-820D-EC43-8FA3FA9AED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6" y="3456126"/>
            <a:ext cx="3752850" cy="2671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1882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F2C841-79CB-0EFD-D95F-99D50185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067670-4111-5413-1DA8-0BEA45C55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 muszáj minden eszközhívásnál újra és újra megadni a környezeti beállításokat</a:t>
            </a:r>
          </a:p>
          <a:p>
            <a:pPr lvl="1"/>
            <a:r>
              <a:rPr lang="hu-HU" dirty="0"/>
              <a:t>az alapértelmezett környezeti beállításokkal egyszerre beállíthatjuk őket</a:t>
            </a:r>
          </a:p>
          <a:p>
            <a:r>
              <a:rPr lang="hu-HU" dirty="0" err="1"/>
              <a:t>Geoprocessing</a:t>
            </a:r>
            <a:r>
              <a:rPr lang="hu-HU" dirty="0"/>
              <a:t> &gt; </a:t>
            </a:r>
            <a:r>
              <a:rPr lang="hu-HU" dirty="0" err="1"/>
              <a:t>Environments</a:t>
            </a:r>
            <a:r>
              <a:rPr lang="hu-HU" dirty="0"/>
              <a:t>…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alapértelmezett mentési hely (</a:t>
            </a:r>
            <a:r>
              <a:rPr lang="hu-HU" dirty="0" err="1"/>
              <a:t>Current</a:t>
            </a:r>
            <a:r>
              <a:rPr lang="hu-HU" dirty="0"/>
              <a:t> + </a:t>
            </a:r>
            <a:r>
              <a:rPr lang="hu-HU" dirty="0" err="1"/>
              <a:t>Scratch</a:t>
            </a:r>
            <a:r>
              <a:rPr lang="hu-HU" dirty="0"/>
              <a:t> </a:t>
            </a:r>
            <a:r>
              <a:rPr lang="hu-HU" dirty="0" err="1"/>
              <a:t>Workspace</a:t>
            </a:r>
            <a:r>
              <a:rPr lang="hu-HU" dirty="0"/>
              <a:t>) módosítása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B774CE-C820-6E28-E7D4-53995A68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ECDF94F-2066-5379-241E-4BAEB3EE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35" y="3570514"/>
            <a:ext cx="5941652" cy="24878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341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FCBF86-724E-32E3-079E-FC747097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734601-D21A-7C50-078D-D106F8AFA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803292-5CAA-D676-CB20-7F4431BB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12:04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FF4A1-D063-6B48-8F44-BDD100007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027DFF-91EC-88FC-89A0-3D3F66DD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B6B68B-90F2-B946-832C-A21C1E2E4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raszteres adatmodell, megjelenítés</a:t>
            </a:r>
          </a:p>
          <a:p>
            <a:r>
              <a:rPr lang="hu-HU" noProof="0" dirty="0"/>
              <a:t>cellakiosztás</a:t>
            </a:r>
          </a:p>
          <a:p>
            <a:pPr marL="306388" lvl="1" indent="0">
              <a:buNone/>
            </a:pPr>
            <a:r>
              <a:rPr lang="hu-HU" noProof="0" dirty="0" err="1"/>
              <a:t>újramintavételezés</a:t>
            </a:r>
            <a:r>
              <a:rPr lang="hu-HU" noProof="0" dirty="0"/>
              <a:t>, vágás</a:t>
            </a:r>
          </a:p>
          <a:p>
            <a:r>
              <a:rPr lang="hu-HU" dirty="0"/>
              <a:t>rasztereszközök</a:t>
            </a:r>
          </a:p>
          <a:p>
            <a:r>
              <a:rPr lang="hu-HU" noProof="0" dirty="0" err="1"/>
              <a:t>újraosztályozás</a:t>
            </a:r>
            <a:endParaRPr lang="hu-HU" noProof="0" dirty="0"/>
          </a:p>
          <a:p>
            <a:r>
              <a:rPr lang="hu-HU" noProof="0" dirty="0"/>
              <a:t>raszter–vektor konverzió</a:t>
            </a:r>
          </a:p>
          <a:p>
            <a:pPr lvl="1"/>
            <a:r>
              <a:rPr lang="hu-HU" noProof="0" dirty="0"/>
              <a:t>vektor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raszter átalakítás</a:t>
            </a:r>
          </a:p>
          <a:p>
            <a:pPr lvl="1"/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</a:p>
          <a:p>
            <a:pPr lvl="1"/>
            <a:r>
              <a:rPr lang="hu-HU" dirty="0"/>
              <a:t>értékkiemelés raszterből</a:t>
            </a:r>
            <a:endParaRPr lang="hu-HU" noProof="0" dirty="0"/>
          </a:p>
          <a:p>
            <a:r>
              <a:rPr lang="hu-HU" noProof="0" dirty="0"/>
              <a:t>vetület megadása, </a:t>
            </a:r>
            <a:r>
              <a:rPr lang="hu-HU"/>
              <a:t>vetületi transzformáció</a:t>
            </a:r>
            <a:endParaRPr lang="hu-HU" noProof="0" dirty="0"/>
          </a:p>
          <a:p>
            <a:r>
              <a:rPr lang="hu-HU" dirty="0"/>
              <a:t>raszterek közötti műveletek</a:t>
            </a:r>
            <a:endParaRPr lang="hu-HU" noProof="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DC5026-F00F-DE42-75D0-1D5B601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Föld, Világ, térkép, szöveg látható&#10;&#10;Automatikusan generált leírás">
            <a:extLst>
              <a:ext uri="{FF2B5EF4-FFF2-40B4-BE49-F238E27FC236}">
                <a16:creationId xmlns:a16="http://schemas.microsoft.com/office/drawing/2014/main" id="{2EC4756D-BDCB-877A-72F6-7D2956011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1498342"/>
            <a:ext cx="6259830" cy="4597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2C80466-F1A8-78BC-4F8E-642344F727BE}"/>
              </a:ext>
            </a:extLst>
          </p:cNvPr>
          <p:cNvSpPr/>
          <p:nvPr/>
        </p:nvSpPr>
        <p:spPr>
          <a:xfrm rot="1225821">
            <a:off x="605415" y="3940079"/>
            <a:ext cx="454002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 Ö V E T K E Z Ő   Ó R Á N –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758664D-A036-14A4-3321-63B95FEB6C18}"/>
              </a:ext>
            </a:extLst>
          </p:cNvPr>
          <p:cNvSpPr/>
          <p:nvPr/>
        </p:nvSpPr>
        <p:spPr>
          <a:xfrm rot="1225821">
            <a:off x="618926" y="5633827"/>
            <a:ext cx="411042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 É T   H É T   M Ú L V A –</a:t>
            </a:r>
          </a:p>
        </p:txBody>
      </p:sp>
    </p:spTree>
    <p:extLst>
      <p:ext uri="{BB962C8B-B14F-4D97-AF65-F5344CB8AC3E}">
        <p14:creationId xmlns:p14="http://schemas.microsoft.com/office/powerpoint/2010/main" val="1045630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AE4CA0-5B46-7E72-D6FE-DD55D843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2E9F52-3531-CB08-0539-9BEA08C81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nagyon sok eszköz</a:t>
            </a:r>
          </a:p>
          <a:p>
            <a:r>
              <a:rPr lang="hu-HU" dirty="0"/>
              <a:t>néhányat bemutatok/kipróbálunk</a:t>
            </a:r>
          </a:p>
          <a:p>
            <a:r>
              <a:rPr lang="hu-HU" dirty="0"/>
              <a:t>másokat csak felvillantok</a:t>
            </a:r>
          </a:p>
          <a:p>
            <a:pPr lvl="1"/>
            <a:r>
              <a:rPr lang="hu-HU" dirty="0"/>
              <a:t>ezekről a súgóban találtok részletes leírást</a:t>
            </a:r>
          </a:p>
          <a:p>
            <a:pPr lvl="1"/>
            <a:r>
              <a:rPr lang="hu-HU" dirty="0"/>
              <a:t>házi feladat kipróbálni a használatukat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A004B4-71CC-C703-8307-E47D46F8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szöveg, képernyőkép, Színesség, Grafikus tervezés látható&#10;&#10;Automatikusan generált leírás">
            <a:extLst>
              <a:ext uri="{FF2B5EF4-FFF2-40B4-BE49-F238E27FC236}">
                <a16:creationId xmlns:a16="http://schemas.microsoft.com/office/drawing/2014/main" id="{6228AF6B-06AC-B437-B798-9CD5EF085B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97"/>
          <a:stretch/>
        </p:blipFill>
        <p:spPr>
          <a:xfrm>
            <a:off x="9289143" y="97391"/>
            <a:ext cx="2762478" cy="3513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kör, Színesség, képernyőkép, bolygó látható&#10;&#10;Automatikusan generált leírás">
            <a:extLst>
              <a:ext uri="{FF2B5EF4-FFF2-40B4-BE49-F238E27FC236}">
                <a16:creationId xmlns:a16="http://schemas.microsoft.com/office/drawing/2014/main" id="{5E9473A2-5346-F9F0-59B9-CFB9110AB5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143" y="3713767"/>
            <a:ext cx="2762478" cy="30861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4925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2E536-B59E-F76F-4DCE-803819DD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1. – domborzatmodell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082279-9A4E-3675-899F-C3883E3E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001000" cy="4754563"/>
          </a:xfrm>
        </p:spPr>
        <p:txBody>
          <a:bodyPr/>
          <a:lstStyle/>
          <a:p>
            <a:r>
              <a:rPr lang="hu-HU" dirty="0"/>
              <a:t>kitettség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Aspect</a:t>
            </a:r>
            <a:endParaRPr lang="hu-HU" dirty="0"/>
          </a:p>
          <a:p>
            <a:pPr lvl="1"/>
            <a:r>
              <a:rPr lang="hu-HU" dirty="0"/>
              <a:t>merre néz a lejtő (lejtőre merőleges vektor függőleges vetületének iránya)</a:t>
            </a:r>
          </a:p>
          <a:p>
            <a:pPr lvl="1"/>
            <a:r>
              <a:rPr lang="hu-HU"/>
              <a:t>0–360°, vízszintes: -1</a:t>
            </a:r>
            <a:endParaRPr lang="hu-HU" dirty="0"/>
          </a:p>
          <a:p>
            <a:r>
              <a:rPr lang="hu-HU" dirty="0" err="1"/>
              <a:t>lejtőmeredekség</a:t>
            </a:r>
            <a:endParaRPr lang="hu-HU" dirty="0"/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Slope</a:t>
            </a:r>
            <a:endParaRPr lang="hu-HU" dirty="0"/>
          </a:p>
          <a:p>
            <a:pPr lvl="1"/>
            <a:r>
              <a:rPr lang="hu-HU" dirty="0"/>
              <a:t>fok vagy százalék</a:t>
            </a:r>
          </a:p>
          <a:p>
            <a:r>
              <a:rPr lang="hu-HU" dirty="0"/>
              <a:t>domborzatárnyékolás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Hillshade</a:t>
            </a:r>
            <a:endParaRPr lang="hu-HU" dirty="0"/>
          </a:p>
          <a:p>
            <a:pPr lvl="1"/>
            <a:r>
              <a:rPr lang="hu-HU" dirty="0"/>
              <a:t>lassú, későbbi megjelenítéshez külön rasztert képez (</a:t>
            </a:r>
            <a:r>
              <a:rPr lang="hu-HU" dirty="0">
                <a:sym typeface="Wingdings" panose="05000000000000000000" pitchFamily="2" charset="2"/>
              </a:rPr>
              <a:t> megjelenítési beállítások)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206785-15B3-8415-F798-63E82E0D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8" name="Kép 7" descr="A képen Színesség, művészet, képernyőkép, Fraktálművészet látható&#10;&#10;Automatikusan generált leírás">
            <a:extLst>
              <a:ext uri="{FF2B5EF4-FFF2-40B4-BE49-F238E27FC236}">
                <a16:creationId xmlns:a16="http://schemas.microsoft.com/office/drawing/2014/main" id="{72E913F5-21DD-BB70-0F97-6A0A7F88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0" y="2678518"/>
            <a:ext cx="3185457" cy="2118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kráter, természet, fekete-fehér, monokróm látható&#10;&#10;Automatikusan generált leírás">
            <a:extLst>
              <a:ext uri="{FF2B5EF4-FFF2-40B4-BE49-F238E27FC236}">
                <a16:creationId xmlns:a16="http://schemas.microsoft.com/office/drawing/2014/main" id="{3B3323CE-7759-F07A-5D32-E4AC80D3F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0" y="4921313"/>
            <a:ext cx="3185457" cy="1834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térkép, festmény, művészet látható&#10;&#10;Automatikusan generált leírás">
            <a:extLst>
              <a:ext uri="{FF2B5EF4-FFF2-40B4-BE49-F238E27FC236}">
                <a16:creationId xmlns:a16="http://schemas.microsoft.com/office/drawing/2014/main" id="{7C61EF16-ABB8-6FDF-F790-AAC9062086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199" y="159658"/>
            <a:ext cx="3185458" cy="2394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488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2E536-B59E-F76F-4DCE-803819DD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1. – domborzatmodell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082279-9A4E-3675-899F-C3883E3E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538460" cy="4754563"/>
          </a:xfrm>
        </p:spPr>
        <p:txBody>
          <a:bodyPr/>
          <a:lstStyle/>
          <a:p>
            <a:r>
              <a:rPr lang="hu-HU" dirty="0"/>
              <a:t>láthatósági elemzés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Visibility</a:t>
            </a:r>
            <a:endParaRPr lang="hu-HU" dirty="0"/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Viewshed</a:t>
            </a:r>
            <a:endParaRPr lang="hu-HU" dirty="0"/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Viewshed</a:t>
            </a:r>
            <a:r>
              <a:rPr lang="hu-HU" dirty="0"/>
              <a:t> 2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Observer</a:t>
            </a:r>
            <a:r>
              <a:rPr lang="hu-HU" dirty="0"/>
              <a:t> </a:t>
            </a:r>
            <a:r>
              <a:rPr lang="hu-HU" dirty="0" err="1"/>
              <a:t>Points</a:t>
            </a:r>
            <a:endParaRPr lang="hu-HU" dirty="0"/>
          </a:p>
          <a:p>
            <a:pPr lvl="1"/>
            <a:r>
              <a:rPr lang="hu-HU" dirty="0"/>
              <a:t>pontokból vagy vonaltöréspontokból látható rasztercellák (vagy fordítva)</a:t>
            </a:r>
          </a:p>
          <a:p>
            <a:r>
              <a:rPr lang="hu-HU" dirty="0"/>
              <a:t>görbület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Curvature</a:t>
            </a:r>
            <a:endParaRPr lang="hu-HU" dirty="0"/>
          </a:p>
          <a:p>
            <a:pPr lvl="1"/>
            <a:r>
              <a:rPr lang="hu-HU" dirty="0"/>
              <a:t>lejtőirányú görbület – </a:t>
            </a:r>
            <a:r>
              <a:rPr lang="hu-HU" dirty="0" err="1"/>
              <a:t>profile</a:t>
            </a:r>
            <a:r>
              <a:rPr lang="hu-HU" dirty="0"/>
              <a:t> </a:t>
            </a:r>
            <a:r>
              <a:rPr lang="hu-HU" dirty="0" err="1"/>
              <a:t>curvature</a:t>
            </a:r>
            <a:endParaRPr lang="hu-HU" dirty="0"/>
          </a:p>
          <a:p>
            <a:pPr lvl="1"/>
            <a:r>
              <a:rPr lang="hu-HU" dirty="0"/>
              <a:t>vízszintes görbület – </a:t>
            </a:r>
            <a:r>
              <a:rPr lang="hu-HU" dirty="0" err="1"/>
              <a:t>plan</a:t>
            </a:r>
            <a:r>
              <a:rPr lang="hu-HU" dirty="0"/>
              <a:t> </a:t>
            </a:r>
            <a:r>
              <a:rPr lang="hu-HU" dirty="0" err="1"/>
              <a:t>curvature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206785-15B3-8415-F798-63E82E0D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sor látható&#10;&#10;Automatikusan generált leírás">
            <a:extLst>
              <a:ext uri="{FF2B5EF4-FFF2-40B4-BE49-F238E27FC236}">
                <a16:creationId xmlns:a16="http://schemas.microsoft.com/office/drawing/2014/main" id="{2578C709-2138-46B6-E4AC-42895269A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0775" y="145144"/>
            <a:ext cx="3412540" cy="1643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17B2A12-819C-977A-C82A-7CDC6586A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9"/>
          <a:stretch/>
        </p:blipFill>
        <p:spPr>
          <a:xfrm>
            <a:off x="8590775" y="1904512"/>
            <a:ext cx="3412540" cy="20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tervezés látható&#10;&#10;Automatikusan generált leírás">
            <a:extLst>
              <a:ext uri="{FF2B5EF4-FFF2-40B4-BE49-F238E27FC236}">
                <a16:creationId xmlns:a16="http://schemas.microsoft.com/office/drawing/2014/main" id="{71FBACF6-4413-094A-FE04-BCD7D8715C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776" y="4016447"/>
            <a:ext cx="3412540" cy="2686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475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2E536-B59E-F76F-4DCE-803819DD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1. – domborzatmodell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082279-9A4E-3675-899F-C3883E3E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730999" cy="4754563"/>
          </a:xfrm>
        </p:spPr>
        <p:txBody>
          <a:bodyPr/>
          <a:lstStyle/>
          <a:p>
            <a:r>
              <a:rPr lang="hu-HU" dirty="0"/>
              <a:t>szintvonalak létrehozása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Contour</a:t>
            </a:r>
            <a:endParaRPr lang="hu-HU" dirty="0"/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Contour</a:t>
            </a:r>
            <a:r>
              <a:rPr lang="hu-HU" dirty="0"/>
              <a:t> List</a:t>
            </a:r>
          </a:p>
          <a:p>
            <a:pPr lvl="1"/>
            <a:r>
              <a:rPr lang="hu-HU" dirty="0"/>
              <a:t>szabályos kiosztásban (pl. 10 m-</a:t>
            </a:r>
            <a:r>
              <a:rPr lang="hu-HU" dirty="0" err="1"/>
              <a:t>enként</a:t>
            </a:r>
            <a:r>
              <a:rPr lang="hu-HU" dirty="0"/>
              <a:t>) vagy előre megadott magassági értékeken szintvonalakat hoz létre</a:t>
            </a:r>
          </a:p>
          <a:p>
            <a:pPr lvl="1"/>
            <a:r>
              <a:rPr lang="hu-HU" dirty="0"/>
              <a:t>esetleg poligonokat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206785-15B3-8415-F798-63E82E0D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7" name="Kép 6" descr="A képen Gyermekrajz, rajz, térkép, művészet látható&#10;&#10;Automatikusan generált leírás">
            <a:extLst>
              <a:ext uri="{FF2B5EF4-FFF2-40B4-BE49-F238E27FC236}">
                <a16:creationId xmlns:a16="http://schemas.microsoft.com/office/drawing/2014/main" id="{CBFA2CA6-1836-5571-BCCB-A392F0C50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122" y="772160"/>
            <a:ext cx="3343804" cy="1718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Kép 14" descr="A képen Grafika, képernyőkép, tervezés látható&#10;&#10;Automatikusan generált leírás">
            <a:extLst>
              <a:ext uri="{FF2B5EF4-FFF2-40B4-BE49-F238E27FC236}">
                <a16:creationId xmlns:a16="http://schemas.microsoft.com/office/drawing/2014/main" id="{1A084F4F-BDA9-B1A0-AAF8-1E2772CB0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199" y="2620897"/>
            <a:ext cx="4535726" cy="1118813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E0C3C249-422B-7EB0-37E9-9E62FCA9C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199" y="3839524"/>
            <a:ext cx="4535726" cy="1126372"/>
          </a:xfrm>
          <a:prstGeom prst="rect">
            <a:avLst/>
          </a:prstGeom>
        </p:spPr>
      </p:pic>
      <p:pic>
        <p:nvPicPr>
          <p:cNvPr id="19" name="Kép 18" descr="A képen tervezés látható&#10;&#10;Automatikusan generált leírás közepes megbízhatósággal">
            <a:extLst>
              <a:ext uri="{FF2B5EF4-FFF2-40B4-BE49-F238E27FC236}">
                <a16:creationId xmlns:a16="http://schemas.microsoft.com/office/drawing/2014/main" id="{7D7B771F-13BE-9395-02B4-E77552A16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199" y="5065710"/>
            <a:ext cx="4535726" cy="11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33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2E536-B59E-F76F-4DCE-803819DD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1. – domborzatmodell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082279-9A4E-3675-899F-C3883E3E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538460" cy="4754563"/>
          </a:xfrm>
        </p:spPr>
        <p:txBody>
          <a:bodyPr/>
          <a:lstStyle/>
          <a:p>
            <a:r>
              <a:rPr lang="hu-HU" dirty="0"/>
              <a:t>térfogateltérés (földtömegszámításhoz)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Cut</a:t>
            </a:r>
            <a:r>
              <a:rPr lang="hu-HU" dirty="0"/>
              <a:t> </a:t>
            </a:r>
            <a:r>
              <a:rPr lang="hu-HU" dirty="0" err="1"/>
              <a:t>Fill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206785-15B3-8415-F798-63E82E0D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11" name="Kép 10" descr="A képen képernyőkép, szöveg, sor, diagram látható&#10;&#10;Automatikusan generált leírás">
            <a:extLst>
              <a:ext uri="{FF2B5EF4-FFF2-40B4-BE49-F238E27FC236}">
                <a16:creationId xmlns:a16="http://schemas.microsoft.com/office/drawing/2014/main" id="{D3A8491A-0DED-0E17-ADE7-301FBF41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" t="7492" r="2483" b="5352"/>
          <a:stretch/>
        </p:blipFill>
        <p:spPr>
          <a:xfrm>
            <a:off x="8165545" y="4456178"/>
            <a:ext cx="3896966" cy="1660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B61CAC4-EF14-3A75-70D8-982B4E1C0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" y="4456178"/>
            <a:ext cx="7914619" cy="1660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9165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BBFB59-C5D4-F679-68DF-02DC4E0C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1. – domborzatmodell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B0DC4C-BE66-E433-B82C-8F2C1577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sopron30.tif-ből kiindulva lejtőszázalék</a:t>
            </a:r>
          </a:p>
          <a:p>
            <a:pPr lvl="1"/>
            <a:r>
              <a:rPr lang="hu-HU" dirty="0"/>
              <a:t>kitettség</a:t>
            </a:r>
          </a:p>
          <a:p>
            <a:pPr lvl="1"/>
            <a:r>
              <a:rPr lang="hu-HU" dirty="0"/>
              <a:t>szintvonalak 50 méterenként (0 m-</a:t>
            </a:r>
            <a:r>
              <a:rPr lang="hu-HU" dirty="0" err="1"/>
              <a:t>től</a:t>
            </a:r>
            <a:r>
              <a:rPr lang="hu-HU" dirty="0"/>
              <a:t> indulva)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76FAC9-1B9B-1923-E35B-5698DC26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4F7FB58-28C4-AA64-DC02-89D869156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4373" y="1527117"/>
            <a:ext cx="3908250" cy="2576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CC85717-32EF-95FF-B6CB-95CADD25DD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373" y="4199126"/>
            <a:ext cx="3908250" cy="2472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E66CC871-B169-C919-CC20-0535181AE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412" y="4199125"/>
            <a:ext cx="3919388" cy="2472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A33A564C-1BB9-E19A-2DFE-849B14E9D0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77" y="4202999"/>
            <a:ext cx="3914463" cy="24729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6266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543C72-9997-B419-53B3-912CDD01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9CE861-F103-A51E-F390-0B5DB1B2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704840" cy="4754563"/>
          </a:xfrm>
        </p:spPr>
        <p:txBody>
          <a:bodyPr/>
          <a:lstStyle/>
          <a:p>
            <a:r>
              <a:rPr lang="hu-HU" dirty="0"/>
              <a:t>készítsd el a sopron30.tif domborzatárnyékolását</a:t>
            </a:r>
          </a:p>
          <a:p>
            <a:pPr lvl="1"/>
            <a:r>
              <a:rPr lang="hu-HU" dirty="0"/>
              <a:t>nyugati irányból, 30°-os magasságból sütő napot feltételezve</a:t>
            </a:r>
          </a:p>
          <a:p>
            <a:r>
              <a:rPr lang="hu-HU" dirty="0"/>
              <a:t>töltsd be a </a:t>
            </a:r>
            <a:r>
              <a:rPr lang="hu-HU" dirty="0" err="1"/>
              <a:t>pontok.shp</a:t>
            </a:r>
            <a:r>
              <a:rPr lang="hu-HU" dirty="0"/>
              <a:t>-t</a:t>
            </a:r>
          </a:p>
          <a:p>
            <a:r>
              <a:rPr lang="hu-HU" dirty="0"/>
              <a:t>osztályozd a domborzatmodell celláit aszerint, hogy</a:t>
            </a:r>
          </a:p>
          <a:p>
            <a:pPr lvl="1"/>
            <a:r>
              <a:rPr lang="hu-HU" dirty="0"/>
              <a:t>láthatóak-e legalább egy pontból,</a:t>
            </a:r>
          </a:p>
          <a:p>
            <a:pPr lvl="1"/>
            <a:r>
              <a:rPr lang="hu-HU" dirty="0"/>
              <a:t>vagy sem</a:t>
            </a:r>
          </a:p>
          <a:p>
            <a:r>
              <a:rPr lang="hu-HU" dirty="0"/>
              <a:t>az eredményt 50%-os áttetszőséggel jelenítsd meg a domborzatárnyékolás fölött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1D39CD-0DE1-6A67-9641-98269E7D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2C386E7-70AE-3878-9C8E-E22EBB03E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040" y="1591365"/>
            <a:ext cx="5445442" cy="3675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9C5DAEC4-14CF-EA52-473C-EDF86A7D323B}"/>
              </a:ext>
            </a:extLst>
          </p:cNvPr>
          <p:cNvSpPr/>
          <p:nvPr/>
        </p:nvSpPr>
        <p:spPr>
          <a:xfrm rot="1225821">
            <a:off x="5045397" y="3167389"/>
            <a:ext cx="288412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V I E W S H E D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B0FF3ED-8B33-1BA1-4064-1FC1026C2ADD}"/>
              </a:ext>
            </a:extLst>
          </p:cNvPr>
          <p:cNvSpPr/>
          <p:nvPr/>
        </p:nvSpPr>
        <p:spPr>
          <a:xfrm rot="1225821">
            <a:off x="5041667" y="1426845"/>
            <a:ext cx="3002746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H I L </a:t>
            </a:r>
            <a:r>
              <a:rPr lang="hu-HU" sz="2800" b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 H A D E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450875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F21A32-FAD2-6570-FD9C-2291000B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8E895C-60C5-D230-1536-3DFC8308C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Hillshade</a:t>
            </a:r>
            <a:endParaRPr lang="hu-HU" dirty="0"/>
          </a:p>
          <a:p>
            <a:pPr lvl="1"/>
            <a:r>
              <a:rPr lang="hu-HU" dirty="0"/>
              <a:t>input </a:t>
            </a:r>
            <a:r>
              <a:rPr lang="hu-HU" dirty="0" err="1"/>
              <a:t>raster</a:t>
            </a:r>
            <a:r>
              <a:rPr lang="hu-HU" dirty="0"/>
              <a:t>: sopron30.tif</a:t>
            </a:r>
          </a:p>
          <a:p>
            <a:pPr lvl="1"/>
            <a:r>
              <a:rPr lang="hu-HU" dirty="0" err="1"/>
              <a:t>azimuth</a:t>
            </a:r>
            <a:r>
              <a:rPr lang="hu-HU" dirty="0"/>
              <a:t>: 270</a:t>
            </a:r>
          </a:p>
          <a:p>
            <a:pPr lvl="1"/>
            <a:r>
              <a:rPr lang="hu-HU" dirty="0" err="1"/>
              <a:t>altitude</a:t>
            </a:r>
            <a:r>
              <a:rPr lang="hu-HU" dirty="0"/>
              <a:t>: 30</a:t>
            </a:r>
          </a:p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Surface &gt; </a:t>
            </a:r>
            <a:r>
              <a:rPr lang="hu-HU" dirty="0" err="1"/>
              <a:t>Viewshed</a:t>
            </a:r>
            <a:endParaRPr lang="hu-HU" dirty="0"/>
          </a:p>
          <a:p>
            <a:pPr lvl="1"/>
            <a:r>
              <a:rPr lang="hu-HU" dirty="0"/>
              <a:t>input </a:t>
            </a:r>
            <a:r>
              <a:rPr lang="hu-HU" dirty="0" err="1"/>
              <a:t>raster</a:t>
            </a:r>
            <a:r>
              <a:rPr lang="hu-HU" dirty="0"/>
              <a:t>: sopron30.tif</a:t>
            </a:r>
          </a:p>
          <a:p>
            <a:pPr lvl="1"/>
            <a:r>
              <a:rPr lang="hu-HU" dirty="0"/>
              <a:t>input </a:t>
            </a:r>
            <a:r>
              <a:rPr lang="hu-HU" dirty="0" err="1"/>
              <a:t>point</a:t>
            </a:r>
            <a:r>
              <a:rPr lang="hu-HU" dirty="0"/>
              <a:t>: </a:t>
            </a:r>
            <a:r>
              <a:rPr lang="hu-HU" dirty="0" err="1"/>
              <a:t>pontok.shp</a:t>
            </a:r>
            <a:endParaRPr lang="hu-HU" dirty="0"/>
          </a:p>
          <a:p>
            <a:r>
              <a:rPr lang="hu-HU" dirty="0"/>
              <a:t>jobb klikk &gt; </a:t>
            </a:r>
            <a:r>
              <a:rPr lang="hu-HU" dirty="0" err="1"/>
              <a:t>Properties</a:t>
            </a:r>
            <a:r>
              <a:rPr lang="hu-HU" dirty="0"/>
              <a:t>… &gt; Display &gt; </a:t>
            </a:r>
            <a:r>
              <a:rPr lang="hu-HU" dirty="0" err="1"/>
              <a:t>Transparency</a:t>
            </a:r>
            <a:r>
              <a:rPr lang="hu-HU" dirty="0"/>
              <a:t>: 50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734578-E3C1-CB27-7B0B-00109DC8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EF54AE1-5095-77DD-5A1E-663FC14C8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974" y="533167"/>
            <a:ext cx="3338821" cy="2724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D8F353C-2FB6-3A38-EB0D-26D6C221B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973" y="3357766"/>
            <a:ext cx="3338822" cy="27231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1579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9C71C8-5B43-EC10-E39C-B93270F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2. – hidrológia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63E44-F931-F834-6983-1C6B6FC8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329773" cy="4754563"/>
          </a:xfrm>
        </p:spPr>
        <p:txBody>
          <a:bodyPr/>
          <a:lstStyle/>
          <a:p>
            <a:r>
              <a:rPr lang="hu-HU" dirty="0"/>
              <a:t>mélyedések kitöltése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</a:t>
            </a:r>
            <a:r>
              <a:rPr lang="hu-HU" dirty="0" err="1"/>
              <a:t>Fill</a:t>
            </a:r>
            <a:endParaRPr lang="hu-HU" dirty="0"/>
          </a:p>
          <a:p>
            <a:pPr lvl="1"/>
            <a:r>
              <a:rPr lang="hu-HU" dirty="0"/>
              <a:t>lefolyásszámítás megelőző lépése (lokális minimumokat eltüntet)</a:t>
            </a:r>
          </a:p>
          <a:p>
            <a:r>
              <a:rPr lang="hu-HU" dirty="0"/>
              <a:t>lefolyásirány számítása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Flow </a:t>
            </a:r>
            <a:r>
              <a:rPr lang="hu-HU" dirty="0" err="1"/>
              <a:t>Direction</a:t>
            </a:r>
            <a:endParaRPr lang="hu-HU" dirty="0"/>
          </a:p>
          <a:p>
            <a:r>
              <a:rPr lang="hu-HU" dirty="0"/>
              <a:t>akkumuláció számítása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Flow </a:t>
            </a:r>
            <a:r>
              <a:rPr lang="hu-HU" dirty="0" err="1"/>
              <a:t>Accumulation</a:t>
            </a:r>
            <a:endParaRPr lang="hu-HU" dirty="0"/>
          </a:p>
          <a:p>
            <a:pPr lvl="1"/>
            <a:r>
              <a:rPr lang="hu-HU" dirty="0"/>
              <a:t>a vízgyűjtőjébe tartozó cellák száma</a:t>
            </a:r>
          </a:p>
          <a:p>
            <a:r>
              <a:rPr lang="hu-HU" dirty="0"/>
              <a:t>vízgyűjtőterület lehatárolása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</a:t>
            </a:r>
            <a:r>
              <a:rPr lang="hu-HU" dirty="0" err="1"/>
              <a:t>Basin</a:t>
            </a:r>
            <a:endParaRPr lang="hu-HU" dirty="0"/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</a:t>
            </a:r>
            <a:r>
              <a:rPr lang="hu-HU" dirty="0" err="1"/>
              <a:t>Watershed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33A4AF-8FC7-B9EA-F35B-E2527D9C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4AAE800-DAC8-198A-188D-F42CBC949B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31" t="-4476"/>
          <a:stretch/>
        </p:blipFill>
        <p:spPr>
          <a:xfrm>
            <a:off x="9167973" y="1428702"/>
            <a:ext cx="2905125" cy="1369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sárga, Téglalap, sor, diagram látható&#10;&#10;Automatikusan generált leírás">
            <a:extLst>
              <a:ext uri="{FF2B5EF4-FFF2-40B4-BE49-F238E27FC236}">
                <a16:creationId xmlns:a16="http://schemas.microsoft.com/office/drawing/2014/main" id="{C68BA7A5-3AE4-A95B-1DB5-9FC9D7C8D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973" y="115512"/>
            <a:ext cx="2905125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tér, képernyőkép, puzzle, Színesség látható&#10;&#10;Automatikusan generált leírás">
            <a:extLst>
              <a:ext uri="{FF2B5EF4-FFF2-40B4-BE49-F238E27FC236}">
                <a16:creationId xmlns:a16="http://schemas.microsoft.com/office/drawing/2014/main" id="{4BAFF8B7-71EF-BC29-4238-7B6C67ECAE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1" t="-1331" r="-682"/>
          <a:stretch/>
        </p:blipFill>
        <p:spPr>
          <a:xfrm>
            <a:off x="9167973" y="2866015"/>
            <a:ext cx="2905125" cy="2114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876D1F5-200F-D9E3-656B-A5D005EFED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973" y="5073369"/>
            <a:ext cx="2905125" cy="1668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8664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9C71C8-5B43-EC10-E39C-B93270F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3. – létrehozás, másolás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63E44-F931-F834-6983-1C6B6FC8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9786257" cy="4754563"/>
          </a:xfrm>
        </p:spPr>
        <p:txBody>
          <a:bodyPr/>
          <a:lstStyle/>
          <a:p>
            <a:r>
              <a:rPr lang="hu-HU" dirty="0"/>
              <a:t>konstans raszter létrehozása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Creation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Constant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megadott konstans cellaértékkel létrehoz egy új rasztert</a:t>
            </a:r>
          </a:p>
          <a:p>
            <a:r>
              <a:rPr lang="hu-HU" dirty="0"/>
              <a:t>véletlen raszter létrehozása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Creation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Data Management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Dataset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az előbbi 0 és 1 közötti valós számokkal tölti ki, az utóbbinál az értékek eloszlása, minimuma és maximuma is meghatározható</a:t>
            </a:r>
          </a:p>
          <a:p>
            <a:pPr lvl="1"/>
            <a:r>
              <a:rPr lang="hu-HU" dirty="0"/>
              <a:t>eloszlás gyanánt a "UNIFORM"-ot érdemes választani (egyenletes eloszlás)</a:t>
            </a:r>
          </a:p>
          <a:p>
            <a:r>
              <a:rPr lang="hu-HU" dirty="0"/>
              <a:t>másolás</a:t>
            </a:r>
          </a:p>
          <a:p>
            <a:pPr lvl="1"/>
            <a:r>
              <a:rPr lang="hu-HU" dirty="0"/>
              <a:t>Data Management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Dataset</a:t>
            </a:r>
            <a:r>
              <a:rPr lang="hu-HU" dirty="0"/>
              <a:t> &gt; </a:t>
            </a:r>
            <a:r>
              <a:rPr lang="hu-HU" dirty="0" err="1"/>
              <a:t>Copy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33A4AF-8FC7-B9EA-F35B-E2527D9C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EA15967-255E-0196-DDF2-C250A5E0F2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0" t="3327" r="40906" b="22818"/>
          <a:stretch/>
        </p:blipFill>
        <p:spPr>
          <a:xfrm>
            <a:off x="10624457" y="1402249"/>
            <a:ext cx="1480345" cy="14564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5108E6B-70C9-8731-7B5A-FB2F01334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8" t="3441" r="33099" b="22702"/>
          <a:stretch/>
        </p:blipFill>
        <p:spPr>
          <a:xfrm>
            <a:off x="10624457" y="3058374"/>
            <a:ext cx="1450068" cy="14564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127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2BF8EC-9A60-8C53-86EA-7A61C484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 adatmodell, megjelenítés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448A465-4991-9C84-F386-8299A59F3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4DC9AF-E15D-EBC1-8EAF-5C780030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12:04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9C71C8-5B43-EC10-E39C-B93270F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4. – csempék kezelése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63E44-F931-F834-6983-1C6B6FC8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231890" cy="4754563"/>
          </a:xfrm>
        </p:spPr>
        <p:txBody>
          <a:bodyPr/>
          <a:lstStyle/>
          <a:p>
            <a:r>
              <a:rPr lang="hu-HU" dirty="0"/>
              <a:t>felosztás csempékre</a:t>
            </a:r>
          </a:p>
          <a:p>
            <a:pPr lvl="1"/>
            <a:r>
              <a:rPr lang="hu-HU" dirty="0"/>
              <a:t>Data Management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 &gt; Split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megadható a csempék mérete, darabszáma vagy egy poligonos vektor, ami a csempék helyét jelöli</a:t>
            </a:r>
          </a:p>
          <a:p>
            <a:pPr lvl="1"/>
            <a:r>
              <a:rPr lang="hu-HU" dirty="0"/>
              <a:t>nálam ez az eszköz nem működik (lefut, de semmi eredményt nem készít)</a:t>
            </a:r>
          </a:p>
          <a:p>
            <a:r>
              <a:rPr lang="hu-HU" dirty="0"/>
              <a:t>csempék egyesítése</a:t>
            </a:r>
          </a:p>
          <a:p>
            <a:pPr lvl="1"/>
            <a:r>
              <a:rPr lang="hu-HU" dirty="0"/>
              <a:t>Data Management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Dataset</a:t>
            </a:r>
            <a:r>
              <a:rPr lang="hu-HU" dirty="0"/>
              <a:t> &gt; </a:t>
            </a:r>
            <a:r>
              <a:rPr lang="hu-HU" dirty="0" err="1"/>
              <a:t>Mosaic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New </a:t>
            </a:r>
            <a:r>
              <a:rPr lang="hu-HU" dirty="0" err="1"/>
              <a:t>Raster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33A4AF-8FC7-B9EA-F35B-E2527D9C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6BEAB48-CAB4-96DA-92B7-681B4537E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2" t="-2853" r="-951"/>
          <a:stretch/>
        </p:blipFill>
        <p:spPr>
          <a:xfrm>
            <a:off x="7070090" y="3595450"/>
            <a:ext cx="5008879" cy="1796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szöveg, diagram, képernyőkép, sor látható&#10;&#10;Automatikusan generált leírás">
            <a:extLst>
              <a:ext uri="{FF2B5EF4-FFF2-40B4-BE49-F238E27FC236}">
                <a16:creationId xmlns:a16="http://schemas.microsoft.com/office/drawing/2014/main" id="{573F0B96-B194-ADE8-C8BE-9D69FF845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8" r="-2384" b="-1190"/>
          <a:stretch/>
        </p:blipFill>
        <p:spPr>
          <a:xfrm>
            <a:off x="7070091" y="1333104"/>
            <a:ext cx="5008880" cy="215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6885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9C71C8-5B43-EC10-E39C-B93270F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5. – maszkolás, aggregálás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63E44-F931-F834-6983-1C6B6FC8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10515600" cy="4754563"/>
          </a:xfrm>
        </p:spPr>
        <p:txBody>
          <a:bodyPr/>
          <a:lstStyle/>
          <a:p>
            <a:r>
              <a:rPr lang="hu-HU" dirty="0"/>
              <a:t>maszkolás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Extraction</a:t>
            </a:r>
            <a:r>
              <a:rPr lang="hu-HU" dirty="0"/>
              <a:t> &gt; </a:t>
            </a:r>
            <a:r>
              <a:rPr lang="hu-HU" dirty="0" err="1"/>
              <a:t>Extract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Mask</a:t>
            </a:r>
            <a:endParaRPr lang="hu-HU" dirty="0"/>
          </a:p>
          <a:p>
            <a:pPr lvl="1"/>
            <a:r>
              <a:rPr lang="hu-HU" dirty="0" err="1"/>
              <a:t>maszkoló</a:t>
            </a:r>
            <a:r>
              <a:rPr lang="hu-HU" dirty="0"/>
              <a:t> raszter ismert értékű cellái alá eső cellákat tartja meg,</a:t>
            </a:r>
            <a:br>
              <a:rPr lang="hu-HU" dirty="0"/>
            </a:br>
            <a:r>
              <a:rPr lang="hu-HU" dirty="0"/>
              <a:t>a többi </a:t>
            </a:r>
            <a:r>
              <a:rPr lang="hu-HU" dirty="0" err="1"/>
              <a:t>NoData</a:t>
            </a:r>
            <a:r>
              <a:rPr lang="hu-HU" dirty="0"/>
              <a:t> lesz</a:t>
            </a:r>
          </a:p>
          <a:p>
            <a:pPr lvl="1"/>
            <a:r>
              <a:rPr lang="hu-HU" dirty="0"/>
              <a:t>lehet poligonnal is </a:t>
            </a:r>
            <a:r>
              <a:rPr lang="hu-HU" dirty="0" err="1"/>
              <a:t>maszkolni</a:t>
            </a:r>
            <a:r>
              <a:rPr lang="hu-HU" dirty="0"/>
              <a:t>, de arra gyorsabb a </a:t>
            </a:r>
            <a:r>
              <a:rPr lang="hu-HU" dirty="0" err="1"/>
              <a:t>Clip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aggregálás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Generalization</a:t>
            </a:r>
            <a:r>
              <a:rPr lang="hu-HU" dirty="0"/>
              <a:t> &gt; </a:t>
            </a:r>
            <a:r>
              <a:rPr lang="hu-HU" dirty="0" err="1"/>
              <a:t>Aggregate</a:t>
            </a:r>
            <a:endParaRPr lang="hu-HU" dirty="0"/>
          </a:p>
          <a:p>
            <a:pPr lvl="1"/>
            <a:r>
              <a:rPr lang="hu-HU" dirty="0"/>
              <a:t>megadott méretű (pl. 2×2-es) blokkokat aggregál</a:t>
            </a:r>
          </a:p>
          <a:p>
            <a:pPr lvl="1"/>
            <a:r>
              <a:rPr lang="hu-HU" dirty="0"/>
              <a:t>választható aggregáló függvények: átlag, medián, minimum, maximum, összeg</a:t>
            </a:r>
          </a:p>
          <a:p>
            <a:pPr lvl="1"/>
            <a:r>
              <a:rPr lang="hu-HU" dirty="0"/>
              <a:t>dönthetünk, hogy az ismeretlen értékeket </a:t>
            </a:r>
            <a:r>
              <a:rPr lang="hu-HU" dirty="0" err="1"/>
              <a:t>továbbvisszük</a:t>
            </a:r>
            <a:r>
              <a:rPr lang="hu-HU" dirty="0"/>
              <a:t> vagy figyelmen kívül hagyjuk</a:t>
            </a:r>
          </a:p>
          <a:p>
            <a:pPr lvl="1"/>
            <a:r>
              <a:rPr lang="hu-HU" dirty="0"/>
              <a:t>pl. </a:t>
            </a:r>
            <a:r>
              <a:rPr lang="hu-HU" dirty="0" err="1"/>
              <a:t>median</a:t>
            </a:r>
            <a:r>
              <a:rPr lang="hu-HU" dirty="0"/>
              <a:t>(5, </a:t>
            </a:r>
            <a:r>
              <a:rPr lang="hu-HU" dirty="0" err="1"/>
              <a:t>NoData</a:t>
            </a:r>
            <a:r>
              <a:rPr lang="hu-HU" dirty="0"/>
              <a:t>, 7, </a:t>
            </a:r>
            <a:r>
              <a:rPr lang="hu-HU" dirty="0" err="1"/>
              <a:t>NoData</a:t>
            </a:r>
            <a:r>
              <a:rPr lang="hu-HU" dirty="0"/>
              <a:t>) eredménye 6 vagy </a:t>
            </a:r>
            <a:r>
              <a:rPr lang="hu-HU" dirty="0" err="1"/>
              <a:t>NoData</a:t>
            </a:r>
            <a:r>
              <a:rPr lang="hu-HU" dirty="0"/>
              <a:t> legyen-e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33A4AF-8FC7-B9EA-F35B-E2527D9C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55B5BB2-F0A7-8534-7F8C-14511F0D2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9" t="-4598"/>
          <a:stretch/>
        </p:blipFill>
        <p:spPr>
          <a:xfrm>
            <a:off x="9554662" y="2804728"/>
            <a:ext cx="2516371" cy="1300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9352283-5C33-45FA-6506-56CBD8E2C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60" t="-5341" r="-755"/>
          <a:stretch/>
        </p:blipFill>
        <p:spPr>
          <a:xfrm>
            <a:off x="8951595" y="1583808"/>
            <a:ext cx="3119438" cy="10784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4595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4BF468-4B22-41CC-8596-EEE4BBAC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5. – maszkolás, aggregálás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D941A0-C031-7DE1-43BB-7D3D8D54C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</a:t>
            </a:r>
            <a:r>
              <a:rPr lang="hu-HU" dirty="0" err="1"/>
              <a:t>nepsuruseg.tif-et</a:t>
            </a:r>
            <a:endParaRPr lang="hu-HU" dirty="0"/>
          </a:p>
          <a:p>
            <a:pPr lvl="1"/>
            <a:r>
              <a:rPr lang="hu-HU" dirty="0" err="1"/>
              <a:t>maszkoljuk</a:t>
            </a:r>
            <a:r>
              <a:rPr lang="hu-HU" dirty="0"/>
              <a:t> a soproni domborzatmodellel</a:t>
            </a:r>
          </a:p>
          <a:p>
            <a:pPr lvl="1"/>
            <a:r>
              <a:rPr lang="hu-HU" dirty="0"/>
              <a:t>aggregáljuk 2×2-es blokkokban, mediánt alkalmazva</a:t>
            </a:r>
          </a:p>
          <a:p>
            <a:pPr lvl="1"/>
            <a:r>
              <a:rPr lang="hu-HU" dirty="0"/>
              <a:t>aggregáláskor vigyük tovább az ismeretlen értékeket</a:t>
            </a:r>
          </a:p>
          <a:p>
            <a:pPr lvl="1"/>
            <a:r>
              <a:rPr lang="hu-HU" dirty="0"/>
              <a:t>az eredményről készítsünk másolatot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DCFFE77-C00A-2426-768A-756B47DA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A053595-380A-A392-1D40-E7E73BE2A7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073" y="1422400"/>
            <a:ext cx="4262437" cy="2793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E3421EE-5C88-46E9-FAE9-30C5CAA2D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073" y="4384438"/>
            <a:ext cx="4262437" cy="170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DD123BF-828A-FC11-FC7B-479EFDA675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065" y="4384438"/>
            <a:ext cx="2357945" cy="1704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9159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9C71C8-5B43-EC10-E39C-B93270F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6. – távolságszámítás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63E44-F931-F834-6983-1C6B6FC8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814310" cy="4754563"/>
          </a:xfrm>
        </p:spPr>
        <p:txBody>
          <a:bodyPr/>
          <a:lstStyle/>
          <a:p>
            <a:r>
              <a:rPr lang="hu-HU" dirty="0"/>
              <a:t>távolságszámítás (</a:t>
            </a:r>
            <a:r>
              <a:rPr lang="hu-HU" dirty="0" err="1"/>
              <a:t>euklidészi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Distance</a:t>
            </a:r>
            <a:r>
              <a:rPr lang="hu-HU" dirty="0"/>
              <a:t> &gt; </a:t>
            </a:r>
            <a:r>
              <a:rPr lang="hu-HU" dirty="0" err="1"/>
              <a:t>Euclidean</a:t>
            </a:r>
            <a:r>
              <a:rPr lang="hu-HU" dirty="0"/>
              <a:t> </a:t>
            </a:r>
            <a:r>
              <a:rPr lang="hu-HU" dirty="0" err="1"/>
              <a:t>Distance</a:t>
            </a:r>
            <a:endParaRPr lang="hu-HU" dirty="0"/>
          </a:p>
          <a:p>
            <a:pPr lvl="1"/>
            <a:r>
              <a:rPr lang="hu-HU" dirty="0"/>
              <a:t>a cellák </a:t>
            </a:r>
            <a:r>
              <a:rPr lang="hu-HU" dirty="0" err="1"/>
              <a:t>euklidészi</a:t>
            </a:r>
            <a:r>
              <a:rPr lang="hu-HU" dirty="0"/>
              <a:t> távolsága a legközelebbi "forrástól"</a:t>
            </a:r>
          </a:p>
          <a:p>
            <a:pPr lvl="1"/>
            <a:r>
              <a:rPr lang="hu-HU" dirty="0"/>
              <a:t>ahol a források lehetnek a raszter ismert értékű cellái vagy vektorok</a:t>
            </a:r>
          </a:p>
          <a:p>
            <a:pPr lvl="1"/>
            <a:r>
              <a:rPr lang="hu-HU" dirty="0"/>
              <a:t>vektorok esetén megadhatunk határoló rasztert (ekkor ennek az ismeretlen értékű celláiba számolja ki a távolságokat) vagy a környezeti beállításoknál használhatjuk az </a:t>
            </a:r>
            <a:r>
              <a:rPr lang="hu-HU" dirty="0" err="1"/>
              <a:t>Extent</a:t>
            </a:r>
            <a:r>
              <a:rPr lang="hu-HU" dirty="0"/>
              <a:t> és </a:t>
            </a:r>
            <a:r>
              <a:rPr lang="hu-HU" dirty="0" err="1"/>
              <a:t>Snap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lehetőségeket (ekkor minden cellára kapunk távolságértéket)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33A4AF-8FC7-B9EA-F35B-E2527D9C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8BEA077-5B35-D527-4A4E-5C0F71721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0" t="-4559" r="-638" b="-1"/>
          <a:stretch/>
        </p:blipFill>
        <p:spPr>
          <a:xfrm>
            <a:off x="8652510" y="116284"/>
            <a:ext cx="3423555" cy="1317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Kép 6" descr="A képen diagram, képernyőkép, szöveg, sor látható&#10;&#10;Automatikusan generált leírás">
            <a:extLst>
              <a:ext uri="{FF2B5EF4-FFF2-40B4-BE49-F238E27FC236}">
                <a16:creationId xmlns:a16="http://schemas.microsoft.com/office/drawing/2014/main" id="{9466593E-B30C-8170-E718-5D4ED2C5B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511" y="1538975"/>
            <a:ext cx="3423554" cy="1608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képernyőkép, Színesség, szöveg, diagram látható&#10;&#10;Automatikusan generált leírás">
            <a:extLst>
              <a:ext uri="{FF2B5EF4-FFF2-40B4-BE49-F238E27FC236}">
                <a16:creationId xmlns:a16="http://schemas.microsoft.com/office/drawing/2014/main" id="{E71AC1F8-CBF5-C3A8-91F1-6B07A25A4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2510" y="3242030"/>
            <a:ext cx="3423554" cy="29234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5321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9C71C8-5B43-EC10-E39C-B93270F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Rasztereszközök 7. – mozgó ablak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63E44-F931-F834-6983-1C6B6FC8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638143" cy="4754563"/>
          </a:xfrm>
        </p:spPr>
        <p:txBody>
          <a:bodyPr/>
          <a:lstStyle/>
          <a:p>
            <a:r>
              <a:rPr lang="hu-HU" dirty="0"/>
              <a:t>mozgó ablak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Neighborhood</a:t>
            </a:r>
            <a:r>
              <a:rPr lang="hu-HU" dirty="0"/>
              <a:t> &gt; </a:t>
            </a:r>
            <a:r>
              <a:rPr lang="hu-HU" dirty="0" err="1"/>
              <a:t>Focal</a:t>
            </a:r>
            <a:r>
              <a:rPr lang="hu-HU" dirty="0"/>
              <a:t> </a:t>
            </a:r>
            <a:r>
              <a:rPr lang="hu-HU" dirty="0" err="1"/>
              <a:t>Statistics</a:t>
            </a:r>
            <a:endParaRPr lang="hu-HU" dirty="0"/>
          </a:p>
          <a:p>
            <a:pPr lvl="1"/>
            <a:r>
              <a:rPr lang="hu-HU" dirty="0"/>
              <a:t>minden cellára kiszámolja e központi cella köré rajzolt, megadott alakú és méretű mozgó ablakba eső cellák valamely statisztikáját</a:t>
            </a:r>
          </a:p>
          <a:p>
            <a:pPr lvl="1"/>
            <a:r>
              <a:rPr lang="hu-HU" dirty="0"/>
              <a:t>formák: körgyűrű (</a:t>
            </a:r>
            <a:r>
              <a:rPr lang="hu-HU" dirty="0" err="1"/>
              <a:t>annulus</a:t>
            </a:r>
            <a:r>
              <a:rPr lang="hu-HU" dirty="0"/>
              <a:t>), kör (</a:t>
            </a:r>
            <a:r>
              <a:rPr lang="hu-HU" dirty="0" err="1"/>
              <a:t>circle</a:t>
            </a:r>
            <a:r>
              <a:rPr lang="hu-HU" dirty="0"/>
              <a:t>), téglalap (</a:t>
            </a:r>
            <a:r>
              <a:rPr lang="hu-HU" dirty="0" err="1"/>
              <a:t>rectangle</a:t>
            </a:r>
            <a:r>
              <a:rPr lang="hu-HU" dirty="0"/>
              <a:t>), körcikk (</a:t>
            </a:r>
            <a:r>
              <a:rPr lang="hu-HU" dirty="0" err="1"/>
              <a:t>wedge</a:t>
            </a:r>
            <a:r>
              <a:rPr lang="hu-HU" dirty="0"/>
              <a:t>), szabálytalan – egységnyi súlyokkal (</a:t>
            </a:r>
            <a:r>
              <a:rPr lang="hu-HU" dirty="0" err="1"/>
              <a:t>irregular</a:t>
            </a:r>
            <a:r>
              <a:rPr lang="hu-HU" dirty="0"/>
              <a:t>), szabálytalan – változó súlyokkal (</a:t>
            </a:r>
            <a:r>
              <a:rPr lang="hu-HU" dirty="0" err="1"/>
              <a:t>weight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általában 3×3-as téglalapot használunk</a:t>
            </a:r>
          </a:p>
          <a:p>
            <a:pPr lvl="1"/>
            <a:r>
              <a:rPr lang="hu-HU" dirty="0"/>
              <a:t>statisztikák: összeg, átlag, medián, minimum, maximum, megadott </a:t>
            </a:r>
            <a:r>
              <a:rPr lang="hu-HU" dirty="0" err="1"/>
              <a:t>percentilis</a:t>
            </a:r>
            <a:r>
              <a:rPr lang="hu-HU" dirty="0"/>
              <a:t>, tartomány (</a:t>
            </a:r>
            <a:r>
              <a:rPr lang="hu-HU" dirty="0" err="1"/>
              <a:t>range</a:t>
            </a:r>
            <a:r>
              <a:rPr lang="hu-HU" dirty="0"/>
              <a:t>) és szórás (</a:t>
            </a:r>
            <a:r>
              <a:rPr lang="hu-HU" dirty="0" err="1"/>
              <a:t>std</a:t>
            </a:r>
            <a:r>
              <a:rPr lang="hu-HU" dirty="0"/>
              <a:t>)</a:t>
            </a:r>
          </a:p>
          <a:p>
            <a:r>
              <a:rPr lang="hu-HU" dirty="0"/>
              <a:t>mozgó ablak a leggyakoribb értéket (</a:t>
            </a:r>
            <a:r>
              <a:rPr lang="hu-HU" dirty="0" err="1"/>
              <a:t>móduszt</a:t>
            </a:r>
            <a:r>
              <a:rPr lang="hu-HU" dirty="0"/>
              <a:t>) választva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Generalization</a:t>
            </a:r>
            <a:r>
              <a:rPr lang="hu-HU" dirty="0"/>
              <a:t> &gt; </a:t>
            </a:r>
            <a:r>
              <a:rPr lang="hu-HU" dirty="0" err="1"/>
              <a:t>Majority</a:t>
            </a:r>
            <a:r>
              <a:rPr lang="hu-HU" dirty="0"/>
              <a:t> Filter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33A4AF-8FC7-B9EA-F35B-E2527D9C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tér, képernyőkép, Téglalap, tervezés látható&#10;&#10;Automatikusan generált leírás">
            <a:extLst>
              <a:ext uri="{FF2B5EF4-FFF2-40B4-BE49-F238E27FC236}">
                <a16:creationId xmlns:a16="http://schemas.microsoft.com/office/drawing/2014/main" id="{536BB79E-1A12-C2C5-5405-6F990423C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343" y="1861290"/>
            <a:ext cx="3528529" cy="22247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ED1D049-C518-BE19-E8BD-2608A5CF4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0" t="-6007" r="27775" b="-1"/>
          <a:stretch/>
        </p:blipFill>
        <p:spPr>
          <a:xfrm>
            <a:off x="8476344" y="4230338"/>
            <a:ext cx="3552008" cy="1866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szöveg, képernyőkép, tér látható&#10;&#10;Automatikusan generált leírás">
            <a:extLst>
              <a:ext uri="{FF2B5EF4-FFF2-40B4-BE49-F238E27FC236}">
                <a16:creationId xmlns:a16="http://schemas.microsoft.com/office/drawing/2014/main" id="{DEB14367-C0B8-B7AD-5F26-8B5B31DBC0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9" t="-2864"/>
          <a:stretch/>
        </p:blipFill>
        <p:spPr>
          <a:xfrm>
            <a:off x="8476343" y="208462"/>
            <a:ext cx="3528529" cy="1505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2164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F56D36-9067-1CFD-D962-0A67B529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05C649-5860-F31E-534E-68FFAA46F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készíts egy konstans 5 cellaértéket tartalmazó új rasztert</a:t>
            </a:r>
          </a:p>
          <a:p>
            <a:pPr lvl="1"/>
            <a:r>
              <a:rPr lang="hu-HU" dirty="0"/>
              <a:t>a sopron30.tif cellaméretét és cellakiosztását használva mintául</a:t>
            </a:r>
          </a:p>
          <a:p>
            <a:r>
              <a:rPr lang="hu-HU" dirty="0"/>
              <a:t>számítsd ki a sopron30.tif minden cellájába a pontoktól vett </a:t>
            </a:r>
            <a:r>
              <a:rPr lang="hu-HU" dirty="0" err="1"/>
              <a:t>euklidészi</a:t>
            </a:r>
            <a:r>
              <a:rPr lang="hu-HU" dirty="0"/>
              <a:t> távolságot</a:t>
            </a:r>
          </a:p>
          <a:p>
            <a:pPr lvl="1"/>
            <a:r>
              <a:rPr lang="hu-HU" dirty="0"/>
              <a:t>ehhez ne az Input </a:t>
            </a:r>
            <a:r>
              <a:rPr lang="hu-HU" dirty="0" err="1"/>
              <a:t>barrier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paramétert, hanem a környezeti beállításokat használd</a:t>
            </a:r>
          </a:p>
          <a:p>
            <a:r>
              <a:rPr lang="hu-HU" dirty="0"/>
              <a:t>a kapott távolságraszter alapján számold ki minden cellába</a:t>
            </a:r>
          </a:p>
          <a:p>
            <a:pPr lvl="1"/>
            <a:r>
              <a:rPr lang="hu-HU" dirty="0"/>
              <a:t>a cella köré rajzolt, 10×10-es, téglalap alakú mozgó</a:t>
            </a:r>
            <a:br>
              <a:rPr lang="hu-HU" dirty="0"/>
            </a:br>
            <a:r>
              <a:rPr lang="hu-HU" dirty="0"/>
              <a:t>ablakba eső távolságok szórását</a:t>
            </a:r>
          </a:p>
          <a:p>
            <a:pPr lvl="1"/>
            <a:r>
              <a:rPr lang="hu-HU" dirty="0"/>
              <a:t>hagyd ki a számításból az ismeretlen értéket</a:t>
            </a:r>
            <a:br>
              <a:rPr lang="hu-HU" dirty="0"/>
            </a:br>
            <a:r>
              <a:rPr lang="hu-HU" dirty="0"/>
              <a:t>tartalmazó cellákat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FA5B39-4529-7B19-28DA-B2C6A822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D35EE9C-9996-2AFF-4CEA-CF69D20B5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43" y="3161636"/>
            <a:ext cx="4216717" cy="29696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1889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010C3C-A2AE-B8FA-8E92-814A06B6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F4EB64-3EE0-45BC-D655-BB5AD575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299960" cy="4754563"/>
          </a:xfrm>
        </p:spPr>
        <p:txBody>
          <a:bodyPr/>
          <a:lstStyle/>
          <a:p>
            <a:r>
              <a:rPr lang="hu-HU" dirty="0" err="1"/>
              <a:t>Create</a:t>
            </a:r>
            <a:r>
              <a:rPr lang="hu-HU" dirty="0"/>
              <a:t> Constant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constant </a:t>
            </a:r>
            <a:r>
              <a:rPr lang="hu-HU" dirty="0" err="1"/>
              <a:t>value</a:t>
            </a:r>
            <a:r>
              <a:rPr lang="hu-HU" dirty="0"/>
              <a:t>: 5</a:t>
            </a:r>
          </a:p>
          <a:p>
            <a:pPr lvl="1"/>
            <a:r>
              <a:rPr lang="hu-HU" dirty="0"/>
              <a:t>output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INTEGER</a:t>
            </a:r>
          </a:p>
          <a:p>
            <a:pPr lvl="1"/>
            <a:r>
              <a:rPr lang="hu-HU" dirty="0"/>
              <a:t>output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sopron30.tif</a:t>
            </a:r>
          </a:p>
          <a:p>
            <a:pPr lvl="1"/>
            <a:r>
              <a:rPr lang="hu-HU" dirty="0"/>
              <a:t>output </a:t>
            </a:r>
            <a:r>
              <a:rPr lang="hu-HU" dirty="0" err="1"/>
              <a:t>extent</a:t>
            </a:r>
            <a:r>
              <a:rPr lang="hu-HU" dirty="0"/>
              <a:t>: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sopron30.tif</a:t>
            </a:r>
          </a:p>
          <a:p>
            <a:r>
              <a:rPr lang="hu-HU" dirty="0" err="1"/>
              <a:t>Euclidean</a:t>
            </a:r>
            <a:r>
              <a:rPr lang="hu-HU" dirty="0"/>
              <a:t> </a:t>
            </a:r>
            <a:r>
              <a:rPr lang="hu-HU" dirty="0" err="1"/>
              <a:t>Distance</a:t>
            </a:r>
            <a:endParaRPr lang="hu-HU" dirty="0"/>
          </a:p>
          <a:p>
            <a:pPr lvl="1"/>
            <a:r>
              <a:rPr lang="hu-HU" dirty="0"/>
              <a:t>input: pontok</a:t>
            </a:r>
          </a:p>
          <a:p>
            <a:pPr lvl="1"/>
            <a:r>
              <a:rPr lang="hu-HU" dirty="0"/>
              <a:t>output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sopron30.tif</a:t>
            </a:r>
          </a:p>
          <a:p>
            <a:pPr lvl="1"/>
            <a:r>
              <a:rPr lang="hu-HU" dirty="0" err="1"/>
              <a:t>Environments</a:t>
            </a:r>
            <a:r>
              <a:rPr lang="hu-HU" dirty="0"/>
              <a:t>…</a:t>
            </a:r>
          </a:p>
          <a:p>
            <a:r>
              <a:rPr lang="hu-HU" dirty="0"/>
              <a:t>…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48A4DC-AAE4-9A20-7FE7-0DC233FC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12C8187-5BE0-6090-2B2F-5C11830CC2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60" y="322726"/>
            <a:ext cx="3897630" cy="2804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6B65302-132E-5723-8CFF-28FF3D902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60" y="3271389"/>
            <a:ext cx="3897630" cy="2829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6622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010C3C-A2AE-B8FA-8E92-814A06B6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F4EB64-3EE0-45BC-D655-BB5AD5751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…</a:t>
            </a:r>
          </a:p>
          <a:p>
            <a:pPr lvl="1"/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Extent</a:t>
            </a:r>
            <a:r>
              <a:rPr lang="hu-HU" dirty="0"/>
              <a:t> &gt; </a:t>
            </a:r>
            <a:r>
              <a:rPr lang="hu-HU" dirty="0" err="1"/>
              <a:t>Extent</a:t>
            </a:r>
            <a:r>
              <a:rPr lang="hu-HU" dirty="0"/>
              <a:t>: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sopron30.tif</a:t>
            </a:r>
          </a:p>
          <a:p>
            <a:pPr lvl="1"/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Extent</a:t>
            </a:r>
            <a:r>
              <a:rPr lang="hu-HU" dirty="0"/>
              <a:t> &gt; </a:t>
            </a:r>
            <a:r>
              <a:rPr lang="hu-HU" dirty="0" err="1"/>
              <a:t>Snap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: sopron30.tif</a:t>
            </a:r>
          </a:p>
          <a:p>
            <a:r>
              <a:rPr lang="hu-HU" dirty="0" err="1"/>
              <a:t>Focal</a:t>
            </a:r>
            <a:r>
              <a:rPr lang="hu-HU" dirty="0"/>
              <a:t> </a:t>
            </a:r>
            <a:r>
              <a:rPr lang="hu-HU" dirty="0" err="1"/>
              <a:t>Statistics</a:t>
            </a:r>
            <a:endParaRPr lang="hu-HU" dirty="0"/>
          </a:p>
          <a:p>
            <a:pPr lvl="1"/>
            <a:r>
              <a:rPr lang="hu-HU" dirty="0" err="1"/>
              <a:t>neighborhood</a:t>
            </a:r>
            <a:r>
              <a:rPr lang="hu-HU" dirty="0"/>
              <a:t>: </a:t>
            </a:r>
            <a:r>
              <a:rPr lang="hu-HU" dirty="0" err="1"/>
              <a:t>rectangle</a:t>
            </a:r>
            <a:r>
              <a:rPr lang="hu-HU" dirty="0"/>
              <a:t>, 10, 10, </a:t>
            </a:r>
            <a:r>
              <a:rPr lang="hu-HU" dirty="0" err="1"/>
              <a:t>Cell</a:t>
            </a:r>
            <a:endParaRPr lang="hu-HU" dirty="0"/>
          </a:p>
          <a:p>
            <a:pPr lvl="1"/>
            <a:r>
              <a:rPr lang="hu-HU" dirty="0" err="1"/>
              <a:t>statistics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STD</a:t>
            </a:r>
          </a:p>
          <a:p>
            <a:pPr lvl="1"/>
            <a:r>
              <a:rPr lang="hu-HU" dirty="0" err="1"/>
              <a:t>ignore</a:t>
            </a:r>
            <a:r>
              <a:rPr lang="hu-HU" dirty="0"/>
              <a:t> </a:t>
            </a:r>
            <a:r>
              <a:rPr lang="hu-HU" dirty="0" err="1"/>
              <a:t>NoData</a:t>
            </a:r>
            <a:r>
              <a:rPr lang="hu-HU" dirty="0"/>
              <a:t>: bepipálva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48A4DC-AAE4-9A20-7FE7-0DC233FC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18C45CD-63E6-695E-0583-21A148F70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1409700"/>
            <a:ext cx="3931966" cy="1708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1EA1A34-A1C9-1EF5-97E0-ADB80F5A11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300" y="3247951"/>
            <a:ext cx="3931966" cy="2854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715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6D3276-1618-8200-51CA-82AF3833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 adatmodell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B6289B-FA9A-6C8B-CCF6-8E529A0FC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b="0" dirty="0"/>
              <a:t>folytonos jelenségek ábrázolására alkalmas</a:t>
            </a:r>
          </a:p>
          <a:p>
            <a:r>
              <a:rPr lang="hu-HU" altLang="hu-HU" b="0" dirty="0"/>
              <a:t>cellákból épül fel</a:t>
            </a:r>
          </a:p>
          <a:p>
            <a:r>
              <a:rPr lang="hu-HU" altLang="hu-HU" b="0" dirty="0"/>
              <a:t>térbeli felbontás (</a:t>
            </a:r>
            <a:r>
              <a:rPr lang="hu-HU" altLang="hu-HU" b="0" dirty="0" err="1"/>
              <a:t>resolution</a:t>
            </a:r>
            <a:r>
              <a:rPr lang="hu-HU" altLang="hu-HU" b="0" dirty="0"/>
              <a:t>)</a:t>
            </a:r>
          </a:p>
          <a:p>
            <a:pPr lvl="1"/>
            <a:r>
              <a:rPr lang="hu-HU" altLang="hu-HU" b="0" dirty="0"/>
              <a:t>cellaközéppontok távolsága</a:t>
            </a:r>
          </a:p>
          <a:p>
            <a:pPr lvl="1"/>
            <a:r>
              <a:rPr lang="hu-HU" altLang="hu-HU" dirty="0"/>
              <a:t>vagy cellák élhossza</a:t>
            </a:r>
          </a:p>
          <a:p>
            <a:pPr lvl="1"/>
            <a:endParaRPr lang="hu-HU" altLang="hu-HU" b="0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0D8D5E-4A7D-CC80-029B-819432ED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10" name="Kép 9" descr="A képen térkép, szöveg látható&#10;&#10;Automatikusan generált leírás">
            <a:extLst>
              <a:ext uri="{FF2B5EF4-FFF2-40B4-BE49-F238E27FC236}">
                <a16:creationId xmlns:a16="http://schemas.microsoft.com/office/drawing/2014/main" id="{0BD6EE58-15D3-B02E-4AC8-BE4FD96F2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8270" y="91439"/>
            <a:ext cx="3062287" cy="3627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szöveg, diagram, sor, Diagram látható&#10;&#10;Automatikusan generált leírás">
            <a:extLst>
              <a:ext uri="{FF2B5EF4-FFF2-40B4-BE49-F238E27FC236}">
                <a16:creationId xmlns:a16="http://schemas.microsoft.com/office/drawing/2014/main" id="{E4E23052-6735-7E18-6DA6-91F185690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270" y="5418269"/>
            <a:ext cx="3062287" cy="1357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Kép 15" descr="A képen képernyőkép, tér, sor, Téglalap látható&#10;&#10;Automatikusan generált leírás">
            <a:extLst>
              <a:ext uri="{FF2B5EF4-FFF2-40B4-BE49-F238E27FC236}">
                <a16:creationId xmlns:a16="http://schemas.microsoft.com/office/drawing/2014/main" id="{085A4754-4D12-8A2A-E61C-261D223C9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7"/>
          <a:stretch/>
        </p:blipFill>
        <p:spPr>
          <a:xfrm>
            <a:off x="9018270" y="3793254"/>
            <a:ext cx="3062287" cy="1546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556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4B777A-2608-127B-9BCC-83449458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 adatmodell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00DC9F-DCFA-33DD-A460-0ECBD1DF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797040" cy="4754563"/>
          </a:xfrm>
        </p:spPr>
        <p:txBody>
          <a:bodyPr/>
          <a:lstStyle/>
          <a:p>
            <a:r>
              <a:rPr lang="hu-HU" dirty="0"/>
              <a:t>raszter </a:t>
            </a:r>
            <a:r>
              <a:rPr lang="hu-HU" dirty="0" err="1"/>
              <a:t>vs</a:t>
            </a:r>
            <a:r>
              <a:rPr lang="hu-HU" dirty="0"/>
              <a:t>. vektor</a:t>
            </a:r>
          </a:p>
          <a:p>
            <a:r>
              <a:rPr lang="hu-HU" dirty="0"/>
              <a:t>mindkettőnek van előnye és hátránya is</a:t>
            </a:r>
          </a:p>
          <a:p>
            <a:r>
              <a:rPr lang="hu-HU" dirty="0"/>
              <a:t>raszter</a:t>
            </a:r>
          </a:p>
          <a:p>
            <a:pPr lvl="1"/>
            <a:r>
              <a:rPr lang="hu-HU" dirty="0"/>
              <a:t>szabályos kiosztás </a:t>
            </a:r>
            <a:r>
              <a:rPr lang="hu-HU" dirty="0">
                <a:sym typeface="Wingdings" panose="05000000000000000000" pitchFamily="2" charset="2"/>
              </a:rPr>
              <a:t> nem kell sok koordináta-információt tárolni (sűrű pontrácsnál kisebb helyet foglal)</a:t>
            </a:r>
          </a:p>
          <a:p>
            <a:r>
              <a:rPr lang="hu-HU" dirty="0">
                <a:sym typeface="Wingdings" panose="05000000000000000000" pitchFamily="2" charset="2"/>
              </a:rPr>
              <a:t>vektor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csak ott tárol adatot, ahol van/érdemes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vetületi transzformáció gyors és pontos</a:t>
            </a:r>
            <a:endParaRPr lang="hu-HU" dirty="0"/>
          </a:p>
          <a:p>
            <a:r>
              <a:rPr lang="hu-HU" dirty="0"/>
              <a:t>folytonos és változatos </a:t>
            </a:r>
            <a:r>
              <a:rPr lang="hu-HU" dirty="0">
                <a:sym typeface="Wingdings" panose="05000000000000000000" pitchFamily="2" charset="2"/>
              </a:rPr>
              <a:t> raszter a jó választás</a:t>
            </a:r>
          </a:p>
          <a:p>
            <a:r>
              <a:rPr lang="hu-HU" dirty="0">
                <a:sym typeface="Wingdings" panose="05000000000000000000" pitchFamily="2" charset="2"/>
              </a:rPr>
              <a:t>ritka, szakadásos, homogén  vektor a jó választás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BD5E7C-FE3B-E30E-02B2-1B5AD4FD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szöveg, diagram, sor, képernyőkép látható&#10;&#10;Automatikusan generált leírás">
            <a:extLst>
              <a:ext uri="{FF2B5EF4-FFF2-40B4-BE49-F238E27FC236}">
                <a16:creationId xmlns:a16="http://schemas.microsoft.com/office/drawing/2014/main" id="{70F4A9C7-A874-8F76-53BD-5115B57C0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394" y="2854959"/>
            <a:ext cx="4385355" cy="3262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diagram, képernyőkép, Tervrajz látható&#10;&#10;Automatikusan generált leírás">
            <a:extLst>
              <a:ext uri="{FF2B5EF4-FFF2-40B4-BE49-F238E27FC236}">
                <a16:creationId xmlns:a16="http://schemas.microsoft.com/office/drawing/2014/main" id="{1AECE65F-410F-2AF4-9FA5-0DC9FE400D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2394" y="174172"/>
            <a:ext cx="4385356" cy="2537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637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827817-C2A6-6116-2EBD-AD0D843D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 adatmodell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03B84B-A9FF-2059-BF69-72F89387B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egymásba átalakíthatóak</a:t>
            </a:r>
          </a:p>
          <a:p>
            <a:pPr lvl="1"/>
            <a:r>
              <a:rPr lang="hu-HU" dirty="0"/>
              <a:t>vagy veszteséggel</a:t>
            </a:r>
          </a:p>
          <a:p>
            <a:pPr lvl="1"/>
            <a:r>
              <a:rPr lang="hu-HU" dirty="0"/>
              <a:t>vagy fölöslegesen nagy adatmennyiséget képezve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698FF41-C463-48A6-6658-E3753DB8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5" name="Kép 4" descr="A képen szöveg, térkép, képernyőkép, diagram látható&#10;&#10;Automatikusan generált leírás">
            <a:extLst>
              <a:ext uri="{FF2B5EF4-FFF2-40B4-BE49-F238E27FC236}">
                <a16:creationId xmlns:a16="http://schemas.microsoft.com/office/drawing/2014/main" id="{F1884417-54DC-60C1-6A80-F3F7B4F783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3" t="4731" r="6662" b="1696"/>
          <a:stretch/>
        </p:blipFill>
        <p:spPr>
          <a:xfrm>
            <a:off x="8720478" y="1372720"/>
            <a:ext cx="3343702" cy="4754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478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6D3276-1618-8200-51CA-82AF3833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 adatmodell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B6289B-FA9A-6C8B-CCF6-8E529A0F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altLang="hu-HU" b="0" dirty="0"/>
              <a:t>cellaértékek</a:t>
            </a:r>
          </a:p>
          <a:p>
            <a:pPr lvl="1"/>
            <a:r>
              <a:rPr lang="hu-HU" altLang="hu-HU" b="0" dirty="0"/>
              <a:t>mérések eredményei</a:t>
            </a:r>
          </a:p>
          <a:p>
            <a:pPr lvl="1"/>
            <a:r>
              <a:rPr lang="hu-HU" altLang="hu-HU" b="0" dirty="0"/>
              <a:t>számított értékek (pl. modellből)</a:t>
            </a:r>
          </a:p>
          <a:p>
            <a:pPr lvl="1"/>
            <a:r>
              <a:rPr lang="hu-HU" altLang="hu-HU" b="0" dirty="0"/>
              <a:t>statisztikai értékek</a:t>
            </a:r>
          </a:p>
          <a:p>
            <a:pPr lvl="1"/>
            <a:r>
              <a:rPr lang="hu-HU" altLang="hu-HU" b="0" dirty="0"/>
              <a:t>kódok (kategorikus értékek)</a:t>
            </a:r>
          </a:p>
          <a:p>
            <a:r>
              <a:rPr lang="hu-HU" altLang="hu-HU" b="0" dirty="0"/>
              <a:t>ismeretlen érték</a:t>
            </a:r>
          </a:p>
          <a:p>
            <a:pPr lvl="1"/>
            <a:r>
              <a:rPr lang="hu-HU" altLang="hu-HU" b="0" dirty="0" err="1"/>
              <a:t>NoData</a:t>
            </a:r>
            <a:endParaRPr lang="hu-HU" altLang="hu-HU" b="0" dirty="0"/>
          </a:p>
          <a:p>
            <a:pPr lvl="1"/>
            <a:r>
              <a:rPr lang="hu-HU" altLang="hu-HU" b="0" dirty="0"/>
              <a:t>speciális</a:t>
            </a:r>
          </a:p>
          <a:p>
            <a:pPr lvl="1"/>
            <a:r>
              <a:rPr lang="hu-HU" altLang="hu-HU" b="0" dirty="0"/>
              <a:t>egy nagyon magas vagy</a:t>
            </a:r>
            <a:br>
              <a:rPr lang="hu-HU" altLang="hu-HU" b="0" dirty="0"/>
            </a:br>
            <a:r>
              <a:rPr lang="hu-HU" altLang="hu-HU" b="0" dirty="0"/>
              <a:t>alacsony</a:t>
            </a:r>
            <a:r>
              <a:rPr lang="hu-HU" altLang="hu-HU" dirty="0"/>
              <a:t> </a:t>
            </a:r>
            <a:r>
              <a:rPr lang="hu-HU" altLang="hu-HU" b="0" dirty="0"/>
              <a:t>számértékkel</a:t>
            </a:r>
            <a:br>
              <a:rPr lang="hu-HU" altLang="hu-HU" b="0" dirty="0"/>
            </a:br>
            <a:r>
              <a:rPr lang="hu-HU" altLang="hu-HU" b="0" dirty="0"/>
              <a:t>szokás</a:t>
            </a:r>
            <a:r>
              <a:rPr lang="hu-HU" altLang="hu-HU" dirty="0"/>
              <a:t> </a:t>
            </a:r>
            <a:r>
              <a:rPr lang="hu-HU" altLang="hu-HU" b="0" dirty="0"/>
              <a:t>kódolni (pl. -9999)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0D8D5E-4A7D-CC80-029B-819432ED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6" name="Kép 5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3EA9F5FC-EB42-D50C-A11F-B6A26DCA98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876" y="4226615"/>
            <a:ext cx="3647738" cy="1885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festmény, rajz, művészet látható&#10;&#10;Automatikusan generált leírás">
            <a:extLst>
              <a:ext uri="{FF2B5EF4-FFF2-40B4-BE49-F238E27FC236}">
                <a16:creationId xmlns:a16="http://schemas.microsoft.com/office/drawing/2014/main" id="{6BEB9D35-6AC1-3C9C-45AA-6911F1229A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880" y="174172"/>
            <a:ext cx="3770518" cy="18852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Kép 10" descr="A képen térkép, Föld látható&#10;&#10;Automatikusan generált leírás">
            <a:extLst>
              <a:ext uri="{FF2B5EF4-FFF2-40B4-BE49-F238E27FC236}">
                <a16:creationId xmlns:a16="http://schemas.microsoft.com/office/drawing/2014/main" id="{7863E930-D84D-D25A-3D50-F47C73FC84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880" y="2215307"/>
            <a:ext cx="3770518" cy="18852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Kép 11" descr="A képen térkép, festmény, Föld, művészet látható&#10;&#10;Automatikusan generált leírás">
            <a:extLst>
              <a:ext uri="{FF2B5EF4-FFF2-40B4-BE49-F238E27FC236}">
                <a16:creationId xmlns:a16="http://schemas.microsoft.com/office/drawing/2014/main" id="{D4C04D70-7694-D11E-ECA0-7612A749D3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880" y="4226615"/>
            <a:ext cx="3770518" cy="18852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065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0A352-6C8C-A7BC-AD48-27F4837BD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81C2D4-653D-AFF2-55EF-D4899088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Raszteres adatmodell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C5CE08-59B5-3E6F-A112-3F0CE2439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679267" cy="4754563"/>
          </a:xfrm>
        </p:spPr>
        <p:txBody>
          <a:bodyPr/>
          <a:lstStyle/>
          <a:p>
            <a:r>
              <a:rPr lang="hu-HU" altLang="hu-HU" dirty="0"/>
              <a:t>főbb cellaértéktípusok</a:t>
            </a:r>
          </a:p>
          <a:p>
            <a:pPr lvl="1"/>
            <a:r>
              <a:rPr lang="hu-HU" altLang="hu-HU" dirty="0"/>
              <a:t>valós (lebegőpontos) szám</a:t>
            </a:r>
          </a:p>
          <a:p>
            <a:pPr lvl="1"/>
            <a:r>
              <a:rPr lang="hu-HU" altLang="hu-HU" dirty="0"/>
              <a:t>egész szám</a:t>
            </a:r>
          </a:p>
          <a:p>
            <a:pPr lvl="1"/>
            <a:r>
              <a:rPr lang="hu-HU" altLang="hu-HU" dirty="0"/>
              <a:t>kategorikus</a:t>
            </a:r>
          </a:p>
          <a:p>
            <a:pPr lvl="1"/>
            <a:r>
              <a:rPr lang="hu-HU" altLang="hu-HU" dirty="0"/>
              <a:t>logikai/bináris</a:t>
            </a:r>
          </a:p>
          <a:p>
            <a:r>
              <a:rPr lang="hu-HU" altLang="hu-HU" dirty="0"/>
              <a:t>logikai és kategorikus értékeket jellemzően egész számként tárolunk</a:t>
            </a:r>
          </a:p>
          <a:p>
            <a:pPr lvl="1"/>
            <a:r>
              <a:rPr lang="hu-HU" altLang="hu-HU" b="0" dirty="0"/>
              <a:t>0</a:t>
            </a:r>
            <a:r>
              <a:rPr lang="hu-HU" altLang="hu-HU" dirty="0"/>
              <a:t>: hamis, 1: igaz</a:t>
            </a:r>
          </a:p>
          <a:p>
            <a:pPr lvl="1"/>
            <a:r>
              <a:rPr lang="hu-HU" altLang="hu-HU" dirty="0"/>
              <a:t>1, 2, 3…: kategória1, kategória2, kategória3…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A7323B-282A-DBC6-C5F1-ADA3F168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12:04</a:t>
            </a:fld>
            <a:endParaRPr lang="en-US"/>
          </a:p>
        </p:txBody>
      </p:sp>
      <p:pic>
        <p:nvPicPr>
          <p:cNvPr id="8" name="Kép 7" descr="A képen Színesség, képernyőkép, Szimmetria, festett üveg látható&#10;&#10;Automatikusan generált leírás">
            <a:extLst>
              <a:ext uri="{FF2B5EF4-FFF2-40B4-BE49-F238E27FC236}">
                <a16:creationId xmlns:a16="http://schemas.microsoft.com/office/drawing/2014/main" id="{00314E00-65A5-3B54-ADA5-FFDC65DDD1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3" t="-2563" r="-1428" b="-1298"/>
          <a:stretch/>
        </p:blipFill>
        <p:spPr>
          <a:xfrm>
            <a:off x="7517467" y="3742531"/>
            <a:ext cx="4563090" cy="2394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Kép 6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EA702E62-1598-9FE0-EB92-565F185CF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7467" y="1422400"/>
            <a:ext cx="4563090" cy="21945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021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2252</Words>
  <Application>Microsoft Office PowerPoint</Application>
  <PresentationFormat>Szélesvásznú</PresentationFormat>
  <Paragraphs>434</Paragraphs>
  <Slides>48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4" baseType="lpstr">
      <vt:lpstr>Arial</vt:lpstr>
      <vt:lpstr>Arial Narrow</vt:lpstr>
      <vt:lpstr>Calibri</vt:lpstr>
      <vt:lpstr>Courier New</vt:lpstr>
      <vt:lpstr>Wingdings</vt:lpstr>
      <vt:lpstr>Office-téma</vt:lpstr>
      <vt:lpstr>Raszterműveletek, raszter-vektor konverzió 1</vt:lpstr>
      <vt:lpstr>Tartalom</vt:lpstr>
      <vt:lpstr>Tartalom</vt:lpstr>
      <vt:lpstr>Raszteres adatmodell, megjelenítés</vt:lpstr>
      <vt:lpstr>Raszteres adatmodell</vt:lpstr>
      <vt:lpstr>Raszteres adatmodell</vt:lpstr>
      <vt:lpstr>Raszteres adatmodell</vt:lpstr>
      <vt:lpstr>Raszteres adatmodell</vt:lpstr>
      <vt:lpstr>Raszteres adatmodell</vt:lpstr>
      <vt:lpstr>Raszteres adatmodell</vt:lpstr>
      <vt:lpstr>Raszterek beszerzése</vt:lpstr>
      <vt:lpstr>Raszterek beszerzése</vt:lpstr>
      <vt:lpstr>Raszterek beszerzése</vt:lpstr>
      <vt:lpstr>Megjelenítés</vt:lpstr>
      <vt:lpstr>Megjelenítés</vt:lpstr>
      <vt:lpstr>Megjelenítés</vt:lpstr>
      <vt:lpstr>Cellakiosztás (újramintavételezés, vágás)</vt:lpstr>
      <vt:lpstr>Újramintavételezés</vt:lpstr>
      <vt:lpstr>Újramintavételezés</vt:lpstr>
      <vt:lpstr>Újramintavételezés</vt:lpstr>
      <vt:lpstr>Vágás</vt:lpstr>
      <vt:lpstr>Vágás</vt:lpstr>
      <vt:lpstr>Cellakiosztás</vt:lpstr>
      <vt:lpstr>Környezeti beállítások</vt:lpstr>
      <vt:lpstr>Környezeti beállítások</vt:lpstr>
      <vt:lpstr>Környezeti beállítások</vt:lpstr>
      <vt:lpstr>Környezeti beállítások</vt:lpstr>
      <vt:lpstr>Környezeti beállítások</vt:lpstr>
      <vt:lpstr>Rasztereszközök</vt:lpstr>
      <vt:lpstr>Rasztereszközök</vt:lpstr>
      <vt:lpstr>Rasztereszközök 1. – domborzatmodell alapján</vt:lpstr>
      <vt:lpstr>Rasztereszközök 1. – domborzatmodell alapján</vt:lpstr>
      <vt:lpstr>Rasztereszközök 1. – domborzatmodell alapján</vt:lpstr>
      <vt:lpstr>Rasztereszközök 1. – domborzatmodell alapján</vt:lpstr>
      <vt:lpstr>Rasztereszközök 1. – domborzatmodell alapján</vt:lpstr>
      <vt:lpstr>1. feladat</vt:lpstr>
      <vt:lpstr>1. feladat – megoldás</vt:lpstr>
      <vt:lpstr>Rasztereszközök 2. – hidrológia</vt:lpstr>
      <vt:lpstr>Rasztereszközök 3. – létrehozás, másolás</vt:lpstr>
      <vt:lpstr>Rasztereszközök 4. – csempék kezelése</vt:lpstr>
      <vt:lpstr>Rasztereszközök 5. – maszkolás, aggregálás</vt:lpstr>
      <vt:lpstr>Rasztereszközök 5. – maszkolás, aggregálás</vt:lpstr>
      <vt:lpstr>Rasztereszközök 6. – távolságszámítás</vt:lpstr>
      <vt:lpstr>Rasztereszközök 7. – mozgó ablak</vt:lpstr>
      <vt:lpstr>2. feladat</vt:lpstr>
      <vt:lpstr>2. feladat – megoldás</vt:lpstr>
      <vt:lpstr>2. feladat – megoldás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230</cp:revision>
  <dcterms:created xsi:type="dcterms:W3CDTF">2021-09-14T06:27:21Z</dcterms:created>
  <dcterms:modified xsi:type="dcterms:W3CDTF">2026-02-06T11:05:46Z</dcterms:modified>
</cp:coreProperties>
</file>